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304" r:id="rId2"/>
    <p:sldId id="429" r:id="rId3"/>
    <p:sldId id="430" r:id="rId4"/>
    <p:sldId id="431" r:id="rId5"/>
    <p:sldId id="432" r:id="rId6"/>
    <p:sldId id="433" r:id="rId7"/>
    <p:sldId id="435" r:id="rId8"/>
    <p:sldId id="436" r:id="rId9"/>
    <p:sldId id="437" r:id="rId10"/>
    <p:sldId id="438" r:id="rId11"/>
    <p:sldId id="439" r:id="rId12"/>
    <p:sldId id="479" r:id="rId13"/>
    <p:sldId id="442" r:id="rId14"/>
    <p:sldId id="443" r:id="rId15"/>
    <p:sldId id="444" r:id="rId16"/>
    <p:sldId id="465" r:id="rId17"/>
    <p:sldId id="445" r:id="rId18"/>
    <p:sldId id="446" r:id="rId19"/>
    <p:sldId id="447" r:id="rId20"/>
    <p:sldId id="480" r:id="rId21"/>
    <p:sldId id="448" r:id="rId22"/>
    <p:sldId id="474" r:id="rId23"/>
    <p:sldId id="467" r:id="rId24"/>
    <p:sldId id="468" r:id="rId25"/>
    <p:sldId id="469" r:id="rId26"/>
    <p:sldId id="470" r:id="rId27"/>
    <p:sldId id="471" r:id="rId28"/>
    <p:sldId id="481" r:id="rId29"/>
    <p:sldId id="472" r:id="rId30"/>
    <p:sldId id="473" r:id="rId31"/>
    <p:sldId id="466" r:id="rId32"/>
    <p:sldId id="460" r:id="rId33"/>
    <p:sldId id="477" r:id="rId34"/>
    <p:sldId id="453" r:id="rId35"/>
    <p:sldId id="454" r:id="rId36"/>
    <p:sldId id="386" r:id="rId37"/>
    <p:sldId id="387" r:id="rId38"/>
    <p:sldId id="388" r:id="rId39"/>
    <p:sldId id="391" r:id="rId40"/>
    <p:sldId id="392" r:id="rId41"/>
    <p:sldId id="393" r:id="rId42"/>
    <p:sldId id="394" r:id="rId43"/>
    <p:sldId id="396" r:id="rId44"/>
    <p:sldId id="397" r:id="rId45"/>
    <p:sldId id="398" r:id="rId46"/>
    <p:sldId id="399" r:id="rId47"/>
    <p:sldId id="400" r:id="rId48"/>
    <p:sldId id="401" r:id="rId49"/>
    <p:sldId id="402" r:id="rId50"/>
    <p:sldId id="403" r:id="rId51"/>
    <p:sldId id="404" r:id="rId52"/>
    <p:sldId id="478" r:id="rId53"/>
    <p:sldId id="405" r:id="rId54"/>
    <p:sldId id="406" r:id="rId55"/>
    <p:sldId id="409" r:id="rId56"/>
    <p:sldId id="407" r:id="rId57"/>
    <p:sldId id="408" r:id="rId58"/>
    <p:sldId id="410" r:id="rId59"/>
    <p:sldId id="411" r:id="rId60"/>
    <p:sldId id="412" r:id="rId61"/>
    <p:sldId id="413" r:id="rId62"/>
    <p:sldId id="414" r:id="rId63"/>
    <p:sldId id="415" r:id="rId64"/>
    <p:sldId id="416" r:id="rId65"/>
    <p:sldId id="427" r:id="rId66"/>
    <p:sldId id="417" r:id="rId67"/>
    <p:sldId id="418" r:id="rId68"/>
    <p:sldId id="419" r:id="rId69"/>
    <p:sldId id="420"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8060" autoAdjust="0"/>
    <p:restoredTop sz="83452" autoAdjust="0"/>
  </p:normalViewPr>
  <p:slideViewPr>
    <p:cSldViewPr>
      <p:cViewPr varScale="1">
        <p:scale>
          <a:sx n="61" d="100"/>
          <a:sy n="61" d="100"/>
        </p:scale>
        <p:origin x="-1380"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8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C066F-D998-4216-B0DB-1F7EA8FD802D}" type="datetimeFigureOut">
              <a:rPr lang="en-US" smtClean="0"/>
              <a:pPr/>
              <a:t>7/27/2015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750000-D57C-4EC3-86B4-4ECF9D78BFE1}" type="slidenum">
              <a:rPr lang="en-US" smtClean="0"/>
              <a:pPr/>
              <a:t>‹#›</a:t>
            </a:fld>
            <a:endParaRPr lang="en-US"/>
          </a:p>
        </p:txBody>
      </p:sp>
    </p:spTree>
    <p:extLst>
      <p:ext uri="{BB962C8B-B14F-4D97-AF65-F5344CB8AC3E}">
        <p14:creationId xmlns:p14="http://schemas.microsoft.com/office/powerpoint/2010/main" val="3773169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pPr>
              <a:defRPr/>
            </a:pPr>
            <a:fld id="{500CC7E6-DA70-42C9-A5B3-0EC3BA5085AD}" type="slidenum">
              <a:rPr lang="en-US"/>
              <a:pPr>
                <a:defRPr/>
              </a:pPr>
              <a:t>10</a:t>
            </a:fld>
            <a:endParaRPr lang="en-US"/>
          </a:p>
        </p:txBody>
      </p:sp>
      <p:sp>
        <p:nvSpPr>
          <p:cNvPr id="14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3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pPr>
              <a:defRPr/>
            </a:pPr>
            <a:fld id="{A83850CB-5C82-4DFE-91E0-46924B264C17}" type="slidenum">
              <a:rPr lang="en-US"/>
              <a:pPr>
                <a:defRPr/>
              </a:pPr>
              <a:t>11</a:t>
            </a:fld>
            <a:endParaRPr lang="en-US"/>
          </a:p>
        </p:txBody>
      </p:sp>
      <p:sp>
        <p:nvSpPr>
          <p:cNvPr id="153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3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gases degree of “saturation” is also relevant; it is often remarked that methane is more powerful than CO</a:t>
            </a:r>
            <a:r>
              <a:rPr lang="en-US" baseline="-25000" dirty="0" smtClean="0"/>
              <a:t>2</a:t>
            </a:r>
            <a:r>
              <a:rPr lang="en-US" dirty="0" smtClean="0"/>
              <a:t>, but this is not due to some intrinsic property of the gas, but precisely because methane exists in lower concentrations and so has yet to fill its primary bands. If methane existed in higher concentrations than CO</a:t>
            </a:r>
            <a:r>
              <a:rPr lang="en-US" baseline="-25000" dirty="0" smtClean="0"/>
              <a:t>2</a:t>
            </a:r>
            <a:r>
              <a:rPr lang="en-US" dirty="0" smtClean="0"/>
              <a:t>, the reverse would be true: CO</a:t>
            </a:r>
            <a:r>
              <a:rPr lang="en-US" baseline="-25000" dirty="0" smtClean="0"/>
              <a:t>2</a:t>
            </a:r>
            <a:r>
              <a:rPr lang="en-US" dirty="0" smtClean="0"/>
              <a:t> would be more powerful on a molecule-by-molecule basis. Adding a gas against lower background concentrations will have more of an effect than adding it against higher background concentrations as the absorption spreads away from the peak. Carbon Dioxide is not yet saturated, but its absorption effects do go up logarithmically rather than linearly for this reason (which is a good thing, as the climate would be overly sensitive to small changes otherwise).</a:t>
            </a:r>
          </a:p>
          <a:p>
            <a:endParaRPr lang="en-US" dirty="0"/>
          </a:p>
        </p:txBody>
      </p:sp>
      <p:sp>
        <p:nvSpPr>
          <p:cNvPr id="4" name="Slide Number Placeholder 3"/>
          <p:cNvSpPr>
            <a:spLocks noGrp="1"/>
          </p:cNvSpPr>
          <p:nvPr>
            <p:ph type="sldNum" sz="quarter" idx="10"/>
          </p:nvPr>
        </p:nvSpPr>
        <p:spPr/>
        <p:txBody>
          <a:bodyPr/>
          <a:lstStyle/>
          <a:p>
            <a:fld id="{2A750000-D57C-4EC3-86B4-4ECF9D78BFE1}" type="slidenum">
              <a:rPr lang="en-US" smtClean="0"/>
              <a:pPr/>
              <a:t>27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A750000-D57C-4EC3-86B4-4ECF9D78BFE1}" type="slidenum">
              <a:rPr lang="en-US" smtClean="0"/>
              <a:pPr/>
              <a:t>29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000" b="1" dirty="0"/>
              <a:t>Figure SPM.5 | </a:t>
            </a:r>
            <a:r>
              <a:rPr lang="en-GB" sz="1000" dirty="0"/>
              <a:t>Radiative forcing estimates in 2011 relative to 1750 and aggregated uncertainties for the main drivers of climate change. Values are global average radiative forcing (</a:t>
            </a:r>
            <a:r>
              <a:rPr lang="en-GB" sz="1000" dirty="0" smtClean="0"/>
              <a:t>RF, Footnote 14), </a:t>
            </a:r>
            <a:r>
              <a:rPr lang="en-GB" sz="1000" dirty="0"/>
              <a:t>partitioned according to the emitted compounds or processes that result in a combination of drivers. The best estimates of the net radiative forcing are shown as black diamonds with corresponding uncertainty intervals; the numerical values are provided on the right of the figure, together with the confidence level in the net forcing (VH – very high, H – high, M – medium, L – low, VL – very low). Albedo forcing due to black carbon on snow and ice is included in the black carbon aerosol bar. Small </a:t>
            </a:r>
            <a:r>
              <a:rPr lang="en-GB" sz="1000" dirty="0" err="1"/>
              <a:t>forcings</a:t>
            </a:r>
            <a:r>
              <a:rPr lang="en-GB" sz="1000" dirty="0"/>
              <a:t> due to contrails (0.05 W m–2, including contrail induced cirrus), and HFCs, PFCs and SF6 (total 0.03 W m–2) are not shown. Concentration-based RFs for gases can be obtained by summing the like-coloured bars. Volcanic forcing is not included as its episodic nature makes is difficult to compare to other forcing mechanisms. Total anthropogenic radiative forcing is provided for three different years relative to 1750. For further technical details, including uncertainty ranges associated with individual components and processes, see the Technical Summary Supplementary Material. {8.5; Figures 8.14–8.18; Figures TS.6 and TS.7} </a:t>
            </a:r>
            <a:endParaRPr lang="en-GB" sz="1000" dirty="0" smtClean="0"/>
          </a:p>
          <a:p>
            <a:endParaRPr lang="en-GB" sz="1000" dirty="0" smtClean="0"/>
          </a:p>
          <a:p>
            <a:r>
              <a:rPr lang="en-GB" sz="1000" dirty="0" smtClean="0"/>
              <a:t>Footnote 14: </a:t>
            </a:r>
            <a:r>
              <a:rPr lang="en-US" sz="1000" dirty="0" smtClean="0">
                <a:latin typeface="Arial" panose="020B0604020202020204" pitchFamily="34" charset="0"/>
                <a:cs typeface="Arial" panose="020B0604020202020204" pitchFamily="34" charset="0"/>
              </a:rPr>
              <a:t>The strength of drivers is quantified as Radiative Forcing (RF) in units watts per square </a:t>
            </a:r>
            <a:r>
              <a:rPr lang="en-US" sz="1000" dirty="0" err="1" smtClean="0">
                <a:latin typeface="Arial" panose="020B0604020202020204" pitchFamily="34" charset="0"/>
                <a:cs typeface="Arial" panose="020B0604020202020204" pitchFamily="34" charset="0"/>
              </a:rPr>
              <a:t>metre</a:t>
            </a:r>
            <a:r>
              <a:rPr lang="en-US" sz="1000" dirty="0" smtClean="0">
                <a:latin typeface="Arial" panose="020B0604020202020204" pitchFamily="34" charset="0"/>
                <a:cs typeface="Arial" panose="020B0604020202020204" pitchFamily="34" charset="0"/>
              </a:rPr>
              <a:t> (W m–2) as in previous IPCC assessments. RF is the change in energy flux caused by a driver, and is calculated at the </a:t>
            </a:r>
            <a:r>
              <a:rPr lang="en-US" sz="1000" dirty="0" err="1" smtClean="0">
                <a:latin typeface="Arial" panose="020B0604020202020204" pitchFamily="34" charset="0"/>
                <a:cs typeface="Arial" panose="020B0604020202020204" pitchFamily="34" charset="0"/>
              </a:rPr>
              <a:t>tropopause</a:t>
            </a:r>
            <a:r>
              <a:rPr lang="en-US" sz="1000" dirty="0" smtClean="0">
                <a:latin typeface="Arial" panose="020B0604020202020204" pitchFamily="34" charset="0"/>
                <a:cs typeface="Arial" panose="020B0604020202020204" pitchFamily="34" charset="0"/>
              </a:rPr>
              <a:t> or at the top of the atmosphere. In the traditional RF concept employed in previous IPCC reports all surface and tropospheric conditions are kept fixed. In calculations of RF for well-mixed greenhouse gases and aerosols in this report, physical variables, except for the ocean and sea ice, are allowed to respond to perturbations with rapid adjustments. The resulting forcing is called Effective Radiative Forcing (ERF) in the underlying report. This change reflects the scientific progress from previous assessments and results in a better indication of the eventual temperature response for these drivers. For all drivers other than well-mixed greenhouse gases and aerosols, rapid adjustments are less well characterized and assumed to be small, and thus the traditional RF is used. {8.1} </a:t>
            </a:r>
            <a:endParaRPr lang="en-GB" sz="1000" dirty="0"/>
          </a:p>
        </p:txBody>
      </p:sp>
      <p:sp>
        <p:nvSpPr>
          <p:cNvPr id="4" name="Slide Number Placeholder 3"/>
          <p:cNvSpPr>
            <a:spLocks noGrp="1"/>
          </p:cNvSpPr>
          <p:nvPr>
            <p:ph type="sldNum" sz="quarter" idx="10"/>
          </p:nvPr>
        </p:nvSpPr>
        <p:spPr/>
        <p:txBody>
          <a:bodyPr/>
          <a:lstStyle/>
          <a:p>
            <a:fld id="{71435E28-095B-4775-9124-5EBB326E872E}" type="slidenum">
              <a:rPr lang="en-GB" smtClean="0"/>
              <a:pPr/>
              <a:t>61</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RCP8.5 represents ‘business as usual’ – strong economic development for the rest of this century, driven primarily by dependence on fossil fuels. RCP6 represents a world with no global coordinated climate policy, but where lots of localized clean energy initiatives do manage to stabilize emissions by the latter half of the century. RCP4.5 represents a world that implements strong limits on fossil fuel emissions, such that greenhouse gas emissions peak by mid-century and then start to fall. RCP2.6 is a world in which emissions peak in the next few years, and then fall dramatically, so that the world becomes carbon neutral by about mid-century.</a:t>
            </a:r>
            <a:endParaRPr lang="en-US" dirty="0"/>
          </a:p>
        </p:txBody>
      </p:sp>
      <p:sp>
        <p:nvSpPr>
          <p:cNvPr id="4" name="Slide Number Placeholder 3"/>
          <p:cNvSpPr>
            <a:spLocks noGrp="1"/>
          </p:cNvSpPr>
          <p:nvPr>
            <p:ph type="sldNum" sz="quarter" idx="10"/>
          </p:nvPr>
        </p:nvSpPr>
        <p:spPr/>
        <p:txBody>
          <a:bodyPr/>
          <a:lstStyle/>
          <a:p>
            <a:pPr>
              <a:defRPr/>
            </a:pPr>
            <a:fld id="{7090F259-06E2-4A8D-AFAF-59F00ACC0876}" type="slidenum">
              <a:rPr lang="en-US" smtClean="0"/>
              <a:pPr>
                <a:defRPr/>
              </a:pPr>
              <a:t>63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298B2C1-1AE8-4602-AA43-899D57A9EA44}" type="datetime1">
              <a:rPr lang="en-US" smtClean="0"/>
              <a:t>7/27/2015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7E16CC-0C42-4AA1-9DF9-2AA6B56D6DC0}" type="datetime1">
              <a:rPr lang="en-US" smtClean="0"/>
              <a:t>7/27/2015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70A62B-420F-4E8E-AF2D-E1DB3048120E}" type="datetime1">
              <a:rPr lang="en-US" smtClean="0"/>
              <a:t>7/27/2015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lide with Title">
    <p:spTree>
      <p:nvGrpSpPr>
        <p:cNvPr id="1" name=""/>
        <p:cNvGrpSpPr/>
        <p:nvPr/>
      </p:nvGrpSpPr>
      <p:grpSpPr>
        <a:xfrm>
          <a:off x="0" y="0"/>
          <a:ext cx="0" cy="0"/>
          <a:chOff x="0" y="0"/>
          <a:chExt cx="0" cy="0"/>
        </a:xfrm>
      </p:grpSpPr>
      <p:sp>
        <p:nvSpPr>
          <p:cNvPr id="11"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tx1"/>
                </a:solidFill>
              </a:defRPr>
            </a:lvl1pPr>
          </a:lstStyle>
          <a:p>
            <a:r>
              <a:rPr lang="en-US" smtClean="0"/>
              <a:t>Slide Title</a:t>
            </a:r>
            <a:endParaRPr lang="en-GB"/>
          </a:p>
        </p:txBody>
      </p:sp>
    </p:spTree>
    <p:extLst>
      <p:ext uri="{BB962C8B-B14F-4D97-AF65-F5344CB8AC3E}">
        <p14:creationId xmlns:p14="http://schemas.microsoft.com/office/powerpoint/2010/main" val="367774352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46F4C3-8CE6-44D0-8424-964C2C46A6BB}" type="datetime1">
              <a:rPr lang="en-US" smtClean="0"/>
              <a:t>7/27/2015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4C6B08-03C8-4D8A-A86E-0703BAB7625F}" type="datetime1">
              <a:rPr lang="en-US" smtClean="0"/>
              <a:t>7/27/2015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8C52E46-A1B1-46D7-AA8D-629CD1C0F73D}" type="datetime1">
              <a:rPr lang="en-US" smtClean="0"/>
              <a:t>7/27/2015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F827F9-0BE9-4AE9-BA20-CB87B23512FB}" type="datetime1">
              <a:rPr lang="en-US" smtClean="0"/>
              <a:t>7/27/2015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82E6E13-3E26-416E-BB85-5DB2EF629717}" type="datetime1">
              <a:rPr lang="en-US" smtClean="0"/>
              <a:t>7/27/2015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D62C1D-AE81-46F9-BDEF-09387EDE6470}" type="datetime1">
              <a:rPr lang="en-US" smtClean="0"/>
              <a:t>7/27/2015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B5680F-32A2-4002-BDB8-D7B0C456E6C2}" type="datetime1">
              <a:rPr lang="en-US" smtClean="0"/>
              <a:t>7/27/2015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5B2AA7-D233-4A56-ACCC-43DB87C18455}" type="datetime1">
              <a:rPr lang="en-US" smtClean="0"/>
              <a:t>7/27/2015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C567B7-8065-434C-82D7-1A17D5413A0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1BF07-7DB4-475B-8092-1A89721416A3}" type="datetime1">
              <a:rPr lang="en-US" smtClean="0"/>
              <a:t>7/27/2015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C567B7-8065-434C-82D7-1A17D5413A0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bakerstreet.wikia.com/wiki/Sherlock_Original_Television_Soundtrack" TargetMode="External"/><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s://www.youtube.com/watch?v=Lo2qQmj0_h4" TargetMode="Externa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chem.arizona.edu/chemt/C21/sim/gh/"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climatemodels.uchicago.edu/modtran/modtran.mp4"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gif"/></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youtube.com/watch?v=Ot5n9m4whaw"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climatemodels.uchicago.edu/slugulator/slugulator.html" TargetMode="External"/><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epa.gov/climatechange/science/causes.html"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5" Type="http://schemas.openxmlformats.org/officeDocument/2006/relationships/hyperlink" Target="http://www.wwnorton.com/college/geo/egeo2/content/animations/18_2.htm" TargetMode="External"/><Relationship Id="rId4" Type="http://schemas.openxmlformats.org/officeDocument/2006/relationships/image" Target="../media/image50.jpeg"/></Relationships>
</file>

<file path=ppt/slides/_rels/slide4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3.gi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hyperphysics.phy-astr.gsu.edu/hbase/mod3.html" TargetMode="Externa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chemwiki.ucdavis.edu/Physical_Chemistry/Spectroscopy/Vibrational_Spectroscopy/Vibrational_Modes/Number_of_vibrational_modes_for_a_molecule"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11771" y="838200"/>
            <a:ext cx="3797643" cy="1815882"/>
          </a:xfrm>
          <a:prstGeom prst="rect">
            <a:avLst/>
          </a:prstGeom>
          <a:noFill/>
        </p:spPr>
        <p:txBody>
          <a:bodyPr wrap="none" rtlCol="0">
            <a:spAutoFit/>
          </a:bodyPr>
          <a:lstStyle/>
          <a:p>
            <a:pPr algn="ctr"/>
            <a:endParaRPr lang="en-US" sz="2800" dirty="0" smtClean="0"/>
          </a:p>
          <a:p>
            <a:pPr algn="ctr"/>
            <a:r>
              <a:rPr lang="en-US" sz="2800" dirty="0" smtClean="0"/>
              <a:t>Dr. Shelley Kauffman</a:t>
            </a:r>
          </a:p>
          <a:p>
            <a:pPr algn="ctr"/>
            <a:r>
              <a:rPr lang="en-US" sz="2800" dirty="0" smtClean="0"/>
              <a:t>Albright College</a:t>
            </a:r>
          </a:p>
          <a:p>
            <a:pPr algn="ctr"/>
            <a:r>
              <a:rPr lang="en-US" sz="2800" dirty="0" smtClean="0"/>
              <a:t>skauffman@albright.edu</a:t>
            </a:r>
          </a:p>
        </p:txBody>
      </p:sp>
      <p:sp>
        <p:nvSpPr>
          <p:cNvPr id="65538" name="Rectangle 2"/>
          <p:cNvSpPr>
            <a:spLocks noChangeArrowheads="1"/>
          </p:cNvSpPr>
          <p:nvPr/>
        </p:nvSpPr>
        <p:spPr bwMode="auto">
          <a:xfrm>
            <a:off x="0" y="4648200"/>
            <a:ext cx="9144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Calibri" pitchFamily="34" charset="0"/>
                <a:ea typeface="Times New Roman" pitchFamily="18" charset="0"/>
                <a:cs typeface="Arial" pitchFamily="34" charset="0"/>
              </a:rPr>
              <a:t>HS-ESS3-5 Analyze </a:t>
            </a:r>
            <a:r>
              <a:rPr kumimoji="0" lang="en-US" sz="1200" b="1" i="0" u="none" strike="noStrike" cap="none" normalizeH="0" baseline="0" dirty="0" err="1" smtClean="0">
                <a:ln>
                  <a:noFill/>
                </a:ln>
                <a:solidFill>
                  <a:srgbClr val="000000"/>
                </a:solidFill>
                <a:effectLst/>
                <a:latin typeface="Calibri" pitchFamily="34" charset="0"/>
                <a:ea typeface="Times New Roman" pitchFamily="18" charset="0"/>
                <a:cs typeface="Arial" pitchFamily="34" charset="0"/>
              </a:rPr>
              <a:t>geoscience</a:t>
            </a:r>
            <a:r>
              <a:rPr kumimoji="0" lang="en-US" sz="1200" b="1" i="0" u="none" strike="noStrike" cap="none" normalizeH="0" baseline="0" dirty="0" smtClean="0">
                <a:ln>
                  <a:noFill/>
                </a:ln>
                <a:solidFill>
                  <a:srgbClr val="000000"/>
                </a:solidFill>
                <a:effectLst/>
                <a:latin typeface="Calibri" pitchFamily="34" charset="0"/>
                <a:ea typeface="Times New Roman" pitchFamily="18" charset="0"/>
                <a:cs typeface="Arial" pitchFamily="34" charset="0"/>
              </a:rPr>
              <a:t> data and the results from global climate models to make an evidence-based forecast of the current rate of global or regional climate change and associated future impacts to Earth systems. </a:t>
            </a:r>
            <a:r>
              <a:rPr kumimoji="0" lang="en-US" sz="1200" b="0" i="0" u="none" strike="noStrike" cap="none" normalizeH="0" baseline="0" dirty="0" smtClean="0">
                <a:ln>
                  <a:noFill/>
                </a:ln>
                <a:solidFill>
                  <a:srgbClr val="DD0000"/>
                </a:solidFill>
                <a:effectLst/>
                <a:latin typeface="Calibri" pitchFamily="34" charset="0"/>
                <a:ea typeface="Times New Roman" pitchFamily="18" charset="0"/>
                <a:cs typeface="Arial" pitchFamily="34" charset="0"/>
              </a:rPr>
              <a:t>[Clarification Statement: Examples of evidence, for both data and climate model outputs, are for climate changes (such as precipitation and temperature) and their associated impacts (such as on sea level, glacial ice volumes, or atmosphere and ocean composition).] [</a:t>
            </a:r>
            <a:r>
              <a:rPr kumimoji="0" lang="en-US" sz="1200" b="0" i="1" u="none" strike="noStrike" cap="none" normalizeH="0" baseline="0" dirty="0" smtClean="0">
                <a:ln>
                  <a:noFill/>
                </a:ln>
                <a:solidFill>
                  <a:srgbClr val="DD0000"/>
                </a:solidFill>
                <a:effectLst/>
                <a:latin typeface="Calibri" pitchFamily="34" charset="0"/>
                <a:ea typeface="Times New Roman" pitchFamily="18" charset="0"/>
                <a:cs typeface="Arial" pitchFamily="34" charset="0"/>
              </a:rPr>
              <a:t>Assessment Boundary: Assessment is limited to one example of a climate change and its associated impacts.</a:t>
            </a:r>
            <a:r>
              <a:rPr kumimoji="0" lang="en-US" sz="1200" b="0" i="0" u="none" strike="noStrike" cap="none" normalizeH="0" baseline="0" dirty="0" smtClean="0">
                <a:ln>
                  <a:noFill/>
                </a:ln>
                <a:solidFill>
                  <a:srgbClr val="DD0000"/>
                </a:solidFill>
                <a:effectLst/>
                <a:latin typeface="Calibri" pitchFamily="34" charset="0"/>
                <a:ea typeface="Times New Roman" pitchFamily="18"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5539" name="Rectangle 3"/>
          <p:cNvSpPr>
            <a:spLocks noChangeArrowheads="1"/>
          </p:cNvSpPr>
          <p:nvPr/>
        </p:nvSpPr>
        <p:spPr bwMode="auto">
          <a:xfrm>
            <a:off x="0" y="3505200"/>
            <a:ext cx="91440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HS-ESS2-4.</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Use a model to describe how variations in the flow of energy into and out of Earth’s systems result in changes in climate. </a:t>
            </a:r>
            <a:r>
              <a:rPr kumimoji="0" lang="en-US" sz="1200" b="0" i="0" u="none" strike="noStrike" cap="none" normalizeH="0" baseline="0" dirty="0" smtClean="0">
                <a:ln>
                  <a:noFill/>
                </a:ln>
                <a:solidFill>
                  <a:srgbClr val="DD0000"/>
                </a:solidFill>
                <a:effectLst/>
                <a:latin typeface="Calibri" pitchFamily="34" charset="0"/>
                <a:ea typeface="Calibri" pitchFamily="34" charset="0"/>
                <a:cs typeface="Times New Roman" pitchFamily="18" charset="0"/>
              </a:rPr>
              <a:t>[Clarification Statement: Examples of the causes of climate change differ by timescale, over 1-10 years: large volcanic eruption, ocean circulation; 10-100s of years: changes in human activity, ocean circulation, solar output; 10-100s of thousands of years: changes to Earth's orbit and the orientation of its axis; and 10-100s of millions of years: long-term changes in atmospheric composition.] [</a:t>
            </a:r>
            <a:r>
              <a:rPr kumimoji="0" lang="en-US" sz="1200" b="0" i="1" u="none" strike="noStrike" cap="none" normalizeH="0" baseline="0" dirty="0" smtClean="0">
                <a:ln>
                  <a:noFill/>
                </a:ln>
                <a:solidFill>
                  <a:srgbClr val="DD0000"/>
                </a:solidFill>
                <a:effectLst/>
                <a:latin typeface="Calibri" pitchFamily="34" charset="0"/>
                <a:ea typeface="Calibri" pitchFamily="34" charset="0"/>
                <a:cs typeface="Times New Roman" pitchFamily="18" charset="0"/>
              </a:rPr>
              <a:t>Assessment Boundary: Assessment of the results of changes in climate is limited to changes in surface temperatures, precipitation patterns, glacial ice volumes, sea levels, and biosphere distribution.</a:t>
            </a:r>
            <a:r>
              <a:rPr kumimoji="0" lang="en-US" sz="1200" b="0" i="0" u="none" strike="noStrike" cap="none" normalizeH="0" baseline="0" dirty="0" smtClean="0">
                <a:ln>
                  <a:noFill/>
                </a:ln>
                <a:solidFill>
                  <a:srgbClr val="DD0000"/>
                </a:solidFill>
                <a:effectLst/>
                <a:latin typeface="Calibri" pitchFamily="34" charset="0"/>
                <a:ea typeface="Calibri" pitchFamily="34"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5540" name="Rectangle 4"/>
          <p:cNvSpPr>
            <a:spLocks noChangeArrowheads="1"/>
          </p:cNvSpPr>
          <p:nvPr/>
        </p:nvSpPr>
        <p:spPr bwMode="auto">
          <a:xfrm>
            <a:off x="0" y="5657671"/>
            <a:ext cx="91440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Calibri" pitchFamily="34" charset="0"/>
                <a:ea typeface="Times New Roman" pitchFamily="18" charset="0"/>
                <a:cs typeface="Arial" pitchFamily="34" charset="0"/>
              </a:rPr>
              <a:t>HS-ESS3-6 Use a computational representation to illustrate the relationships among Earth systems and how those relationships are being modified due to human activity. </a:t>
            </a:r>
            <a:r>
              <a:rPr kumimoji="0" lang="en-US" sz="1200" b="0" i="0" u="none" strike="noStrike" cap="none" normalizeH="0" baseline="0" dirty="0" smtClean="0">
                <a:ln>
                  <a:noFill/>
                </a:ln>
                <a:solidFill>
                  <a:srgbClr val="DD0000"/>
                </a:solidFill>
                <a:effectLst/>
                <a:latin typeface="Calibri" pitchFamily="34" charset="0"/>
                <a:ea typeface="Times New Roman" pitchFamily="18" charset="0"/>
                <a:cs typeface="Arial" pitchFamily="34" charset="0"/>
              </a:rPr>
              <a:t>[Clarification Statement: Examples of Earth systems to be considered are the hydrosphere, atmosphere, </a:t>
            </a:r>
            <a:r>
              <a:rPr kumimoji="0" lang="en-US" sz="1200" b="0" i="0" u="none" strike="noStrike" cap="none" normalizeH="0" baseline="0" dirty="0" err="1" smtClean="0">
                <a:ln>
                  <a:noFill/>
                </a:ln>
                <a:solidFill>
                  <a:srgbClr val="DD0000"/>
                </a:solidFill>
                <a:effectLst/>
                <a:latin typeface="Calibri" pitchFamily="34" charset="0"/>
                <a:ea typeface="Times New Roman" pitchFamily="18" charset="0"/>
                <a:cs typeface="Arial" pitchFamily="34" charset="0"/>
              </a:rPr>
              <a:t>cryosphere</a:t>
            </a:r>
            <a:r>
              <a:rPr kumimoji="0" lang="en-US" sz="1200" b="0" i="0" u="none" strike="noStrike" cap="none" normalizeH="0" baseline="0" dirty="0" smtClean="0">
                <a:ln>
                  <a:noFill/>
                </a:ln>
                <a:solidFill>
                  <a:srgbClr val="DD0000"/>
                </a:solidFill>
                <a:effectLst/>
                <a:latin typeface="Calibri" pitchFamily="34" charset="0"/>
                <a:ea typeface="Times New Roman" pitchFamily="18" charset="0"/>
                <a:cs typeface="Arial" pitchFamily="34" charset="0"/>
              </a:rPr>
              <a:t>, </a:t>
            </a:r>
            <a:r>
              <a:rPr kumimoji="0" lang="en-US" sz="1200" b="0" i="0" u="none" strike="noStrike" cap="none" normalizeH="0" baseline="0" dirty="0" err="1" smtClean="0">
                <a:ln>
                  <a:noFill/>
                </a:ln>
                <a:solidFill>
                  <a:srgbClr val="DD0000"/>
                </a:solidFill>
                <a:effectLst/>
                <a:latin typeface="Calibri" pitchFamily="34" charset="0"/>
                <a:ea typeface="Times New Roman" pitchFamily="18" charset="0"/>
                <a:cs typeface="Arial" pitchFamily="34" charset="0"/>
              </a:rPr>
              <a:t>geosphere</a:t>
            </a:r>
            <a:r>
              <a:rPr kumimoji="0" lang="en-US" sz="1200" b="0" i="0" u="none" strike="noStrike" cap="none" normalizeH="0" baseline="0" dirty="0" smtClean="0">
                <a:ln>
                  <a:noFill/>
                </a:ln>
                <a:solidFill>
                  <a:srgbClr val="DD0000"/>
                </a:solidFill>
                <a:effectLst/>
                <a:latin typeface="Calibri" pitchFamily="34" charset="0"/>
                <a:ea typeface="Times New Roman" pitchFamily="18" charset="0"/>
                <a:cs typeface="Arial" pitchFamily="34" charset="0"/>
              </a:rPr>
              <a:t>, and/or biosphere. An example of the far-reaching impacts from a human activity is how an increase in atmospheric carbon dioxide results in an increase in photosynthetic biomass on land and an increase in ocean acidification, with resulting impacts on sea organism health and marine populations.] [</a:t>
            </a:r>
            <a:r>
              <a:rPr kumimoji="0" lang="en-US" sz="1200" b="0" i="1" u="none" strike="noStrike" cap="none" normalizeH="0" baseline="0" dirty="0" smtClean="0">
                <a:ln>
                  <a:noFill/>
                </a:ln>
                <a:solidFill>
                  <a:srgbClr val="DD0000"/>
                </a:solidFill>
                <a:effectLst/>
                <a:latin typeface="Calibri" pitchFamily="34" charset="0"/>
                <a:ea typeface="Times New Roman" pitchFamily="18" charset="0"/>
                <a:cs typeface="Arial" pitchFamily="34" charset="0"/>
              </a:rPr>
              <a:t>Assessment Boundary: Assessment does not include running computational representations but is limited to using the published results of scientific computational models.</a:t>
            </a:r>
            <a:r>
              <a:rPr kumimoji="0" lang="en-US" sz="1200" b="0" i="0" u="none" strike="noStrike" cap="none" normalizeH="0" baseline="0" dirty="0" smtClean="0">
                <a:ln>
                  <a:noFill/>
                </a:ln>
                <a:solidFill>
                  <a:srgbClr val="DD0000"/>
                </a:solidFill>
                <a:effectLst/>
                <a:latin typeface="Calibri" pitchFamily="34" charset="0"/>
                <a:ea typeface="Times New Roman" pitchFamily="18"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5542" name="Picture 6" descr="http://www.sherlock-holmes.co.uk/pr/silhouette.GIF"/>
          <p:cNvPicPr>
            <a:picLocks noChangeAspect="1" noChangeArrowheads="1"/>
          </p:cNvPicPr>
          <p:nvPr/>
        </p:nvPicPr>
        <p:blipFill>
          <a:blip r:embed="rId2" cstate="print"/>
          <a:srcRect/>
          <a:stretch>
            <a:fillRect/>
          </a:stretch>
        </p:blipFill>
        <p:spPr bwMode="auto">
          <a:xfrm>
            <a:off x="6248400" y="762000"/>
            <a:ext cx="2438400" cy="2724151"/>
          </a:xfrm>
          <a:prstGeom prst="rect">
            <a:avLst/>
          </a:prstGeom>
          <a:noFill/>
        </p:spPr>
      </p:pic>
      <p:sp>
        <p:nvSpPr>
          <p:cNvPr id="11" name="Rectangle 10"/>
          <p:cNvSpPr/>
          <p:nvPr/>
        </p:nvSpPr>
        <p:spPr>
          <a:xfrm>
            <a:off x="1537457" y="0"/>
            <a:ext cx="6010107" cy="923330"/>
          </a:xfrm>
          <a:prstGeom prst="rect">
            <a:avLst/>
          </a:prstGeom>
          <a:noFill/>
        </p:spPr>
        <p:txBody>
          <a:bodyPr wrap="non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CLIMATE </a:t>
            </a: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FORENSICS</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2" name="Rectangle 11"/>
          <p:cNvSpPr/>
          <p:nvPr/>
        </p:nvSpPr>
        <p:spPr>
          <a:xfrm>
            <a:off x="5257800" y="6627168"/>
            <a:ext cx="9296400" cy="230832"/>
          </a:xfrm>
          <a:prstGeom prst="rect">
            <a:avLst/>
          </a:prstGeom>
        </p:spPr>
        <p:txBody>
          <a:bodyPr wrap="square">
            <a:spAutoFit/>
          </a:bodyPr>
          <a:lstStyle/>
          <a:p>
            <a:r>
              <a:rPr lang="en-US" sz="900" dirty="0" smtClean="0">
                <a:hlinkClick r:id="rId3"/>
              </a:rPr>
              <a:t>http://bakerstreet.wikia.com/wiki/Sherlock_Original_Television_Soundtrack</a:t>
            </a:r>
            <a:endParaRPr lang="en-US" sz="9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spect="1" noChangeArrowheads="1"/>
          </p:cNvSpPr>
          <p:nvPr isPhoto="1"/>
        </p:nvSpPr>
        <p:spPr bwMode="auto">
          <a:xfrm>
            <a:off x="1931432" y="1447800"/>
            <a:ext cx="5321300" cy="1994338"/>
          </a:xfrm>
          <a:prstGeom prst="rect">
            <a:avLst/>
          </a:prstGeom>
          <a:blipFill dpi="0" rotWithShape="1">
            <a:blip r:embed="rId3" cstate="print"/>
            <a:srcRect/>
            <a:stretch>
              <a:fillRect l="-1313" t="18969" r="1313" b="-25138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p>
        </p:txBody>
      </p:sp>
      <p:pic>
        <p:nvPicPr>
          <p:cNvPr id="6149" name="Picture 3"/>
          <p:cNvPicPr>
            <a:picLocks noChangeAspect="1" noChangeArrowheads="1"/>
          </p:cNvPicPr>
          <p:nvPr/>
        </p:nvPicPr>
        <p:blipFill>
          <a:blip r:embed="rId4" cstate="print"/>
          <a:srcRect l="58929" t="23541"/>
          <a:stretch>
            <a:fillRect/>
          </a:stretch>
        </p:blipFill>
        <p:spPr bwMode="auto">
          <a:xfrm>
            <a:off x="5410200" y="4194175"/>
            <a:ext cx="1616075" cy="2054225"/>
          </a:xfrm>
          <a:prstGeom prst="rect">
            <a:avLst/>
          </a:prstGeom>
          <a:noFill/>
          <a:ln w="9525">
            <a:noFill/>
            <a:miter lim="800000"/>
            <a:headEnd/>
            <a:tailEnd/>
          </a:ln>
        </p:spPr>
      </p:pic>
      <p:pic>
        <p:nvPicPr>
          <p:cNvPr id="6150" name="Picture 4"/>
          <p:cNvPicPr>
            <a:picLocks noChangeAspect="1" noChangeArrowheads="1"/>
          </p:cNvPicPr>
          <p:nvPr/>
        </p:nvPicPr>
        <p:blipFill>
          <a:blip r:embed="rId4" cstate="print"/>
          <a:srcRect t="23541" r="58929"/>
          <a:stretch>
            <a:fillRect/>
          </a:stretch>
        </p:blipFill>
        <p:spPr bwMode="auto">
          <a:xfrm>
            <a:off x="2057400" y="4267200"/>
            <a:ext cx="1619250" cy="2057400"/>
          </a:xfrm>
          <a:prstGeom prst="rect">
            <a:avLst/>
          </a:prstGeom>
          <a:noFill/>
          <a:ln w="9525">
            <a:noFill/>
            <a:miter lim="800000"/>
            <a:headEnd/>
            <a:tailEnd/>
          </a:ln>
        </p:spPr>
      </p:pic>
      <p:sp>
        <p:nvSpPr>
          <p:cNvPr id="6151" name="Rectangle 2"/>
          <p:cNvSpPr txBox="1">
            <a:spLocks noChangeArrowheads="1"/>
          </p:cNvSpPr>
          <p:nvPr/>
        </p:nvSpPr>
        <p:spPr bwMode="auto">
          <a:xfrm>
            <a:off x="0" y="304800"/>
            <a:ext cx="9144000" cy="914400"/>
          </a:xfrm>
          <a:prstGeom prst="rect">
            <a:avLst/>
          </a:prstGeom>
          <a:noFill/>
          <a:ln w="9525">
            <a:noFill/>
            <a:miter lim="800000"/>
            <a:headEnd/>
            <a:tailEnd/>
          </a:ln>
        </p:spPr>
        <p:txBody>
          <a:bodyPr/>
          <a:lstStyle/>
          <a:p>
            <a:pPr algn="ctr"/>
            <a:r>
              <a:rPr lang="en-US" sz="4000" b="1">
                <a:solidFill>
                  <a:srgbClr val="0000FF"/>
                </a:solidFill>
              </a:rPr>
              <a:t>Stretching Vibration</a:t>
            </a:r>
          </a:p>
        </p:txBody>
      </p:sp>
      <p:sp>
        <p:nvSpPr>
          <p:cNvPr id="2" name="Rectangle 1"/>
          <p:cNvSpPr/>
          <p:nvPr/>
        </p:nvSpPr>
        <p:spPr>
          <a:xfrm>
            <a:off x="3968234" y="6473683"/>
            <a:ext cx="6116082" cy="369332"/>
          </a:xfrm>
          <a:prstGeom prst="rect">
            <a:avLst/>
          </a:prstGeom>
        </p:spPr>
        <p:txBody>
          <a:bodyPr wrap="square">
            <a:spAutoFit/>
          </a:bodyPr>
          <a:lstStyle/>
          <a:p>
            <a:r>
              <a:rPr lang="en-US" dirty="0">
                <a:hlinkClick r:id="rId5"/>
              </a:rPr>
              <a:t>https://www.youtube.com/watch?v=Lo2qQmj0_h4</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spect="1" noChangeArrowheads="1"/>
          </p:cNvSpPr>
          <p:nvPr isPhoto="1"/>
        </p:nvSpPr>
        <p:spPr bwMode="auto">
          <a:xfrm>
            <a:off x="1469238" y="990600"/>
            <a:ext cx="6235058" cy="5486400"/>
          </a:xfrm>
          <a:prstGeom prst="rect">
            <a:avLst/>
          </a:prstGeom>
          <a:blipFill dpi="0" rotWithShape="1">
            <a:blip r:embed="rId3" cstate="print"/>
            <a:srcRect/>
            <a:stretch>
              <a:fillRect t="-41582"/>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p>
        </p:txBody>
      </p:sp>
      <p:sp>
        <p:nvSpPr>
          <p:cNvPr id="7173" name="Rectangle 2"/>
          <p:cNvSpPr txBox="1">
            <a:spLocks noChangeArrowheads="1"/>
          </p:cNvSpPr>
          <p:nvPr/>
        </p:nvSpPr>
        <p:spPr bwMode="auto">
          <a:xfrm>
            <a:off x="0" y="228600"/>
            <a:ext cx="9144000" cy="914400"/>
          </a:xfrm>
          <a:prstGeom prst="rect">
            <a:avLst/>
          </a:prstGeom>
          <a:noFill/>
          <a:ln w="9525">
            <a:noFill/>
            <a:miter lim="800000"/>
            <a:headEnd/>
            <a:tailEnd/>
          </a:ln>
        </p:spPr>
        <p:txBody>
          <a:bodyPr/>
          <a:lstStyle/>
          <a:p>
            <a:pPr algn="ctr"/>
            <a:r>
              <a:rPr lang="en-US" sz="4000" b="1">
                <a:solidFill>
                  <a:srgbClr val="0000FF"/>
                </a:solidFill>
              </a:rPr>
              <a:t>Bending Vibration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24578" name="Picture 2" descr="http://www.azimuthproject.org/azimuth/files/earth_and_sun_emission.jpg"/>
          <p:cNvPicPr>
            <a:picLocks noChangeAspect="1" noChangeArrowheads="1"/>
          </p:cNvPicPr>
          <p:nvPr/>
        </p:nvPicPr>
        <p:blipFill>
          <a:blip r:embed="rId2" cstate="print"/>
          <a:srcRect/>
          <a:stretch>
            <a:fillRect/>
          </a:stretch>
        </p:blipFill>
        <p:spPr bwMode="auto">
          <a:xfrm>
            <a:off x="762000" y="609600"/>
            <a:ext cx="7620000" cy="589597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0" y="1524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Cambria" pitchFamily="18" charset="0"/>
                <a:cs typeface="Times New Roman" pitchFamily="18" charset="0"/>
              </a:rPr>
              <a:t>Absorption by atmospheric gases of incoming and outgoing radiation</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Cambria" pitchFamily="18" charset="0"/>
                <a:cs typeface="Times New Roman" pitchFamily="18" charset="0"/>
              </a:rPr>
              <a:t>adapted from http://cleanet.org/clean/community/activities/c4.html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3539" name="Picture 3" descr="3-12mic_all_v4"/>
          <p:cNvPicPr>
            <a:picLocks noChangeAspect="1" noChangeArrowheads="1"/>
          </p:cNvPicPr>
          <p:nvPr/>
        </p:nvPicPr>
        <p:blipFill>
          <a:blip r:embed="rId2" cstate="print"/>
          <a:srcRect/>
          <a:stretch>
            <a:fillRect/>
          </a:stretch>
        </p:blipFill>
        <p:spPr bwMode="auto">
          <a:xfrm>
            <a:off x="2819400" y="549275"/>
            <a:ext cx="3498289" cy="6308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d32ogoqmya1dw8.cloudfront.net/images/clean/community/climateworkshop/workspace/absorption_spectrum_blackbody_.v2.jpg"/>
          <p:cNvPicPr>
            <a:picLocks noChangeAspect="1" noChangeArrowheads="1"/>
          </p:cNvPicPr>
          <p:nvPr/>
        </p:nvPicPr>
        <p:blipFill>
          <a:blip r:embed="rId2" cstate="print"/>
          <a:srcRect/>
          <a:stretch>
            <a:fillRect/>
          </a:stretch>
        </p:blipFill>
        <p:spPr bwMode="auto">
          <a:xfrm>
            <a:off x="113154" y="1752600"/>
            <a:ext cx="9082836" cy="4114800"/>
          </a:xfrm>
          <a:prstGeom prst="rect">
            <a:avLst/>
          </a:prstGeom>
          <a:noFill/>
        </p:spPr>
      </p:pic>
      <p:sp>
        <p:nvSpPr>
          <p:cNvPr id="3" name="TextBox 2"/>
          <p:cNvSpPr txBox="1"/>
          <p:nvPr/>
        </p:nvSpPr>
        <p:spPr>
          <a:xfrm>
            <a:off x="3429000" y="1295400"/>
            <a:ext cx="1965987" cy="369332"/>
          </a:xfrm>
          <a:prstGeom prst="rect">
            <a:avLst/>
          </a:prstGeom>
          <a:noFill/>
        </p:spPr>
        <p:txBody>
          <a:bodyPr wrap="none" rtlCol="0">
            <a:spAutoFit/>
          </a:bodyPr>
          <a:lstStyle/>
          <a:p>
            <a:r>
              <a:rPr lang="en-US" dirty="0" smtClean="0">
                <a:solidFill>
                  <a:srgbClr val="7030A0"/>
                </a:solidFill>
              </a:rPr>
              <a:t>Earth surface temp</a:t>
            </a:r>
            <a:endParaRPr lang="en-US" dirty="0">
              <a:solidFill>
                <a:srgbClr val="7030A0"/>
              </a:solidFill>
            </a:endParaRPr>
          </a:p>
        </p:txBody>
      </p:sp>
      <p:cxnSp>
        <p:nvCxnSpPr>
          <p:cNvPr id="5" name="Straight Arrow Connector 4"/>
          <p:cNvCxnSpPr/>
          <p:nvPr/>
        </p:nvCxnSpPr>
        <p:spPr>
          <a:xfrm flipH="1">
            <a:off x="2819400" y="1600200"/>
            <a:ext cx="1371600" cy="914400"/>
          </a:xfrm>
          <a:prstGeom prst="straightConnector1">
            <a:avLst/>
          </a:prstGeom>
          <a:ln w="1905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838200" y="5791200"/>
            <a:ext cx="2524922" cy="369332"/>
          </a:xfrm>
          <a:prstGeom prst="rect">
            <a:avLst/>
          </a:prstGeom>
          <a:noFill/>
        </p:spPr>
        <p:txBody>
          <a:bodyPr wrap="none" rtlCol="0">
            <a:spAutoFit/>
          </a:bodyPr>
          <a:lstStyle/>
          <a:p>
            <a:r>
              <a:rPr lang="en-US" dirty="0" smtClean="0">
                <a:solidFill>
                  <a:schemeClr val="accent3">
                    <a:lumMod val="50000"/>
                  </a:schemeClr>
                </a:solidFill>
              </a:rPr>
              <a:t>Upper Atmosphere temp</a:t>
            </a:r>
            <a:endParaRPr lang="en-US" dirty="0">
              <a:solidFill>
                <a:schemeClr val="accent3">
                  <a:lumMod val="50000"/>
                </a:schemeClr>
              </a:solidFill>
            </a:endParaRPr>
          </a:p>
        </p:txBody>
      </p:sp>
      <p:cxnSp>
        <p:nvCxnSpPr>
          <p:cNvPr id="8" name="Straight Arrow Connector 7"/>
          <p:cNvCxnSpPr/>
          <p:nvPr/>
        </p:nvCxnSpPr>
        <p:spPr>
          <a:xfrm flipV="1">
            <a:off x="2286000" y="4648200"/>
            <a:ext cx="457200" cy="1219200"/>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Rectangle 1"/>
          <p:cNvSpPr>
            <a:spLocks noChangeArrowheads="1"/>
          </p:cNvSpPr>
          <p:nvPr/>
        </p:nvSpPr>
        <p:spPr bwMode="auto">
          <a:xfrm>
            <a:off x="114031" y="455711"/>
            <a:ext cx="8915967"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Cambria" pitchFamily="18" charset="0"/>
                <a:cs typeface="Times New Roman" pitchFamily="18" charset="0"/>
              </a:rPr>
              <a:t>Let’s take a look at</a:t>
            </a:r>
            <a:r>
              <a:rPr kumimoji="0" lang="en-US" sz="1400" b="1" i="0" u="none" strike="noStrike" cap="none" normalizeH="0" dirty="0" smtClean="0">
                <a:ln>
                  <a:noFill/>
                </a:ln>
                <a:solidFill>
                  <a:schemeClr val="tx1"/>
                </a:solidFill>
                <a:effectLst/>
                <a:latin typeface="Arial" pitchFamily="34" charset="0"/>
                <a:ea typeface="Cambria" pitchFamily="18" charset="0"/>
                <a:cs typeface="Times New Roman" pitchFamily="18" charset="0"/>
              </a:rPr>
              <a:t> the actual absorption spectrum and see if we can identify the gas absorption bands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2000"/>
                                        <p:tgtEl>
                                          <p:spTgt spid="143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194562" name="Picture 2" descr="https://wattsupwiththat.files.wordpress.com/2011/03/gw-petty-6-6.jpg"/>
          <p:cNvPicPr>
            <a:picLocks noChangeAspect="1" noChangeArrowheads="1"/>
          </p:cNvPicPr>
          <p:nvPr/>
        </p:nvPicPr>
        <p:blipFill>
          <a:blip r:embed="rId2" cstate="print"/>
          <a:srcRect/>
          <a:stretch>
            <a:fillRect/>
          </a:stretch>
        </p:blipFill>
        <p:spPr bwMode="auto">
          <a:xfrm>
            <a:off x="381000" y="762000"/>
            <a:ext cx="8376784" cy="538162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5410200"/>
            <a:ext cx="6858000" cy="369332"/>
          </a:xfrm>
          <a:prstGeom prst="rect">
            <a:avLst/>
          </a:prstGeom>
        </p:spPr>
        <p:txBody>
          <a:bodyPr wrap="square">
            <a:spAutoFit/>
          </a:bodyPr>
          <a:lstStyle/>
          <a:p>
            <a:r>
              <a:rPr lang="en-US" dirty="0" smtClean="0">
                <a:hlinkClick r:id="rId2"/>
              </a:rPr>
              <a:t>http://www.chem.arizona.edu/chemt/C21/sim/gh/</a:t>
            </a:r>
            <a:endParaRPr lang="en-US" dirty="0"/>
          </a:p>
        </p:txBody>
      </p:sp>
      <p:pic>
        <p:nvPicPr>
          <p:cNvPr id="79874" name="Picture 2"/>
          <p:cNvPicPr>
            <a:picLocks noChangeAspect="1" noChangeArrowheads="1"/>
          </p:cNvPicPr>
          <p:nvPr/>
        </p:nvPicPr>
        <p:blipFill>
          <a:blip r:embed="rId3" cstate="print"/>
          <a:srcRect l="25000" t="14444" r="26250" b="45556"/>
          <a:stretch>
            <a:fillRect/>
          </a:stretch>
        </p:blipFill>
        <p:spPr bwMode="auto">
          <a:xfrm>
            <a:off x="1600200" y="1752600"/>
            <a:ext cx="5943600" cy="2743200"/>
          </a:xfrm>
          <a:prstGeom prst="rect">
            <a:avLst/>
          </a:prstGeom>
          <a:noFill/>
          <a:ln w="9525">
            <a:noFill/>
            <a:miter lim="800000"/>
            <a:headEnd/>
            <a:tailEnd/>
          </a:ln>
        </p:spPr>
      </p:pic>
      <p:sp>
        <p:nvSpPr>
          <p:cNvPr id="4" name="TextBox 3"/>
          <p:cNvSpPr txBox="1"/>
          <p:nvPr/>
        </p:nvSpPr>
        <p:spPr>
          <a:xfrm>
            <a:off x="1143000" y="762000"/>
            <a:ext cx="6102312" cy="646331"/>
          </a:xfrm>
          <a:prstGeom prst="rect">
            <a:avLst/>
          </a:prstGeom>
          <a:noFill/>
        </p:spPr>
        <p:txBody>
          <a:bodyPr wrap="none" rtlCol="0">
            <a:spAutoFit/>
          </a:bodyPr>
          <a:lstStyle/>
          <a:p>
            <a:r>
              <a:rPr lang="en-US" dirty="0" smtClean="0"/>
              <a:t>Let’s explore the absorption of IR by various gases</a:t>
            </a:r>
          </a:p>
          <a:p>
            <a:r>
              <a:rPr lang="en-US" dirty="0" smtClean="0"/>
              <a:t>Load the PUFFIN browser app (this allows the </a:t>
            </a:r>
            <a:r>
              <a:rPr lang="en-US" dirty="0" err="1" smtClean="0"/>
              <a:t>ipad</a:t>
            </a:r>
            <a:r>
              <a:rPr lang="en-US" dirty="0" smtClean="0"/>
              <a:t> to use flash)</a:t>
            </a:r>
            <a:endParaRPr lang="en-US" dirty="0"/>
          </a:p>
        </p:txBody>
      </p:sp>
      <p:sp>
        <p:nvSpPr>
          <p:cNvPr id="5" name="TextBox 4"/>
          <p:cNvSpPr txBox="1"/>
          <p:nvPr/>
        </p:nvSpPr>
        <p:spPr>
          <a:xfrm>
            <a:off x="1295400" y="4800600"/>
            <a:ext cx="2820387" cy="369332"/>
          </a:xfrm>
          <a:prstGeom prst="rect">
            <a:avLst/>
          </a:prstGeom>
          <a:noFill/>
        </p:spPr>
        <p:txBody>
          <a:bodyPr wrap="none" rtlCol="0">
            <a:spAutoFit/>
          </a:bodyPr>
          <a:lstStyle/>
          <a:p>
            <a:r>
              <a:rPr lang="en-US" dirty="0" smtClean="0"/>
              <a:t>Use Puffin to go to this site:</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descr="https://upload.wikimedia.org/wikipedia/commons/7/7c/Atmospheric_Transmission.png"/>
          <p:cNvPicPr>
            <a:picLocks noChangeAspect="1" noChangeArrowheads="1"/>
          </p:cNvPicPr>
          <p:nvPr/>
        </p:nvPicPr>
        <p:blipFill>
          <a:blip r:embed="rId2" cstate="print"/>
          <a:srcRect/>
          <a:stretch>
            <a:fillRect/>
          </a:stretch>
        </p:blipFill>
        <p:spPr bwMode="auto">
          <a:xfrm>
            <a:off x="970417" y="1"/>
            <a:ext cx="6801983" cy="68580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l="48125" t="22222" r="20625" b="6667"/>
          <a:stretch>
            <a:fillRect/>
          </a:stretch>
        </p:blipFill>
        <p:spPr bwMode="auto">
          <a:xfrm>
            <a:off x="3200400" y="615696"/>
            <a:ext cx="4876800" cy="6242304"/>
          </a:xfrm>
          <a:prstGeom prst="rect">
            <a:avLst/>
          </a:prstGeom>
          <a:noFill/>
          <a:ln w="9525">
            <a:noFill/>
            <a:miter lim="800000"/>
            <a:headEnd/>
            <a:tailEnd/>
          </a:ln>
        </p:spPr>
      </p:pic>
      <p:sp>
        <p:nvSpPr>
          <p:cNvPr id="5" name="TextBox 4"/>
          <p:cNvSpPr txBox="1"/>
          <p:nvPr/>
        </p:nvSpPr>
        <p:spPr>
          <a:xfrm>
            <a:off x="6934200" y="6488668"/>
            <a:ext cx="1035861" cy="369332"/>
          </a:xfrm>
          <a:prstGeom prst="rect">
            <a:avLst/>
          </a:prstGeom>
          <a:noFill/>
        </p:spPr>
        <p:txBody>
          <a:bodyPr wrap="none" rtlCol="0">
            <a:spAutoFit/>
          </a:bodyPr>
          <a:lstStyle/>
          <a:p>
            <a:r>
              <a:rPr lang="en-US" dirty="0" smtClean="0"/>
              <a:t>IPCC AR5</a:t>
            </a:r>
            <a:endParaRPr lang="en-US" dirty="0"/>
          </a:p>
        </p:txBody>
      </p:sp>
      <p:sp>
        <p:nvSpPr>
          <p:cNvPr id="4" name="TextBox 3"/>
          <p:cNvSpPr txBox="1"/>
          <p:nvPr/>
        </p:nvSpPr>
        <p:spPr>
          <a:xfrm>
            <a:off x="304800" y="914400"/>
            <a:ext cx="3048000" cy="1477328"/>
          </a:xfrm>
          <a:prstGeom prst="rect">
            <a:avLst/>
          </a:prstGeom>
          <a:noFill/>
        </p:spPr>
        <p:txBody>
          <a:bodyPr wrap="square" rtlCol="0">
            <a:spAutoFit/>
          </a:bodyPr>
          <a:lstStyle/>
          <a:p>
            <a:r>
              <a:rPr lang="en-US" b="1" dirty="0" smtClean="0"/>
              <a:t>1 . Water vapor has 2-3x the warming potential as carbon dioxide! </a:t>
            </a:r>
          </a:p>
          <a:p>
            <a:endParaRPr lang="en-US" dirty="0" smtClean="0"/>
          </a:p>
          <a:p>
            <a:endParaRPr lang="en-US" dirty="0"/>
          </a:p>
        </p:txBody>
      </p:sp>
      <p:sp>
        <p:nvSpPr>
          <p:cNvPr id="6" name="TextBox 5"/>
          <p:cNvSpPr txBox="1"/>
          <p:nvPr/>
        </p:nvSpPr>
        <p:spPr>
          <a:xfrm>
            <a:off x="304800" y="2209800"/>
            <a:ext cx="2667000" cy="4247317"/>
          </a:xfrm>
          <a:prstGeom prst="rect">
            <a:avLst/>
          </a:prstGeom>
          <a:noFill/>
        </p:spPr>
        <p:txBody>
          <a:bodyPr wrap="square" rtlCol="0">
            <a:spAutoFit/>
          </a:bodyPr>
          <a:lstStyle/>
          <a:p>
            <a:r>
              <a:rPr lang="en-US" dirty="0" smtClean="0"/>
              <a:t>Because water vapor is controlled by temperature rather than emissions, scientists consider it a feedback agent  - it is included in all climate models but is not a target for legislation</a:t>
            </a:r>
          </a:p>
          <a:p>
            <a:endParaRPr lang="en-US" dirty="0" smtClean="0"/>
          </a:p>
          <a:p>
            <a:r>
              <a:rPr lang="en-US" dirty="0" smtClean="0"/>
              <a:t>It is also able to condense and evaporate at T&amp;P in the atmosphere and has a very short residence time</a:t>
            </a:r>
          </a:p>
          <a:p>
            <a:endParaRPr lang="en-US" dirty="0" smtClean="0"/>
          </a:p>
          <a:p>
            <a:endParaRPr lang="en-US" dirty="0"/>
          </a:p>
        </p:txBody>
      </p:sp>
      <p:sp>
        <p:nvSpPr>
          <p:cNvPr id="7" name="TextBox 6"/>
          <p:cNvSpPr txBox="1"/>
          <p:nvPr/>
        </p:nvSpPr>
        <p:spPr>
          <a:xfrm>
            <a:off x="152400" y="152400"/>
            <a:ext cx="4217308" cy="369332"/>
          </a:xfrm>
          <a:prstGeom prst="rect">
            <a:avLst/>
          </a:prstGeom>
          <a:noFill/>
        </p:spPr>
        <p:txBody>
          <a:bodyPr wrap="none" rtlCol="0">
            <a:spAutoFit/>
          </a:bodyPr>
          <a:lstStyle/>
          <a:p>
            <a:r>
              <a:rPr lang="en-US" dirty="0" smtClean="0"/>
              <a:t>What did we learn from this investigation? </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www.chemhume.co.uk/ASCHEM/Unit%203/15%20Equilibria/uv_absorption.jpg"/>
          <p:cNvPicPr>
            <a:picLocks noChangeAspect="1" noChangeArrowheads="1"/>
          </p:cNvPicPr>
          <p:nvPr/>
        </p:nvPicPr>
        <p:blipFill>
          <a:blip r:embed="rId2" cstate="print"/>
          <a:srcRect/>
          <a:stretch>
            <a:fillRect/>
          </a:stretch>
        </p:blipFill>
        <p:spPr bwMode="auto">
          <a:xfrm>
            <a:off x="0" y="1219200"/>
            <a:ext cx="4521442" cy="3877031"/>
          </a:xfrm>
          <a:prstGeom prst="rect">
            <a:avLst/>
          </a:prstGeom>
          <a:noFill/>
        </p:spPr>
      </p:pic>
      <p:sp>
        <p:nvSpPr>
          <p:cNvPr id="5" name="TextBox 4"/>
          <p:cNvSpPr txBox="1"/>
          <p:nvPr/>
        </p:nvSpPr>
        <p:spPr>
          <a:xfrm>
            <a:off x="152400" y="0"/>
            <a:ext cx="8305800" cy="1200329"/>
          </a:xfrm>
          <a:prstGeom prst="rect">
            <a:avLst/>
          </a:prstGeom>
          <a:noFill/>
        </p:spPr>
        <p:txBody>
          <a:bodyPr wrap="square" rtlCol="0">
            <a:spAutoFit/>
          </a:bodyPr>
          <a:lstStyle/>
          <a:p>
            <a:r>
              <a:rPr lang="en-US" b="1" dirty="0" smtClean="0"/>
              <a:t>2. Ozone does a great job of absorbing incoming UV light! </a:t>
            </a:r>
          </a:p>
          <a:p>
            <a:endParaRPr lang="en-US" b="1" dirty="0" smtClean="0"/>
          </a:p>
          <a:p>
            <a:r>
              <a:rPr lang="en-US" dirty="0" smtClean="0"/>
              <a:t>(Many believe it was creation of ozone in the atmosphere that allowed evolution of land dwellers – the water protected animals from UV radiation)</a:t>
            </a:r>
            <a:endParaRPr lang="en-US" dirty="0"/>
          </a:p>
        </p:txBody>
      </p:sp>
      <p:pic>
        <p:nvPicPr>
          <p:cNvPr id="93188" name="Picture 4" descr="Evolution from Sea to Land"/>
          <p:cNvPicPr>
            <a:picLocks noChangeAspect="1" noChangeArrowheads="1"/>
          </p:cNvPicPr>
          <p:nvPr/>
        </p:nvPicPr>
        <p:blipFill>
          <a:blip r:embed="rId3" cstate="print"/>
          <a:srcRect/>
          <a:stretch>
            <a:fillRect/>
          </a:stretch>
        </p:blipFill>
        <p:spPr bwMode="auto">
          <a:xfrm>
            <a:off x="4953000" y="1371600"/>
            <a:ext cx="3180939" cy="2009775"/>
          </a:xfrm>
          <a:prstGeom prst="rect">
            <a:avLst/>
          </a:prstGeom>
          <a:noFill/>
        </p:spPr>
      </p:pic>
      <p:pic>
        <p:nvPicPr>
          <p:cNvPr id="93190" name="Picture 6" descr="http://sci.waikato.ac.nz/evolution/images/localimages/earliestLandPlant.gif"/>
          <p:cNvPicPr>
            <a:picLocks noChangeAspect="1" noChangeArrowheads="1"/>
          </p:cNvPicPr>
          <p:nvPr/>
        </p:nvPicPr>
        <p:blipFill>
          <a:blip r:embed="rId4" cstate="print"/>
          <a:srcRect/>
          <a:stretch>
            <a:fillRect/>
          </a:stretch>
        </p:blipFill>
        <p:spPr bwMode="auto">
          <a:xfrm>
            <a:off x="4381500" y="3667124"/>
            <a:ext cx="4762500" cy="31908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3188"/>
                                        </p:tgtEl>
                                        <p:attrNameLst>
                                          <p:attrName>style.visibility</p:attrName>
                                        </p:attrNameLst>
                                      </p:cBhvr>
                                      <p:to>
                                        <p:strVal val="visible"/>
                                      </p:to>
                                    </p:set>
                                    <p:animEffect transition="in" filter="fade">
                                      <p:cBhvr>
                                        <p:cTn id="7" dur="1000"/>
                                        <p:tgtEl>
                                          <p:spTgt spid="93188"/>
                                        </p:tgtEl>
                                      </p:cBhvr>
                                    </p:animEffect>
                                    <p:anim calcmode="lin" valueType="num">
                                      <p:cBhvr>
                                        <p:cTn id="8" dur="1000" fill="hold"/>
                                        <p:tgtEl>
                                          <p:spTgt spid="93188"/>
                                        </p:tgtEl>
                                        <p:attrNameLst>
                                          <p:attrName>ppt_x</p:attrName>
                                        </p:attrNameLst>
                                      </p:cBhvr>
                                      <p:tavLst>
                                        <p:tav tm="0">
                                          <p:val>
                                            <p:strVal val="#ppt_x"/>
                                          </p:val>
                                        </p:tav>
                                        <p:tav tm="100000">
                                          <p:val>
                                            <p:strVal val="#ppt_x"/>
                                          </p:val>
                                        </p:tav>
                                      </p:tavLst>
                                    </p:anim>
                                    <p:anim calcmode="lin" valueType="num">
                                      <p:cBhvr>
                                        <p:cTn id="9" dur="1000" fill="hold"/>
                                        <p:tgtEl>
                                          <p:spTgt spid="9318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31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AutoShape 2" descr="Image result for carbon dioxide molecul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2164" name="Picture 4" descr="http://serc.carleton.edu/images/usingdata/nasaimages/molecules-air.gif"/>
          <p:cNvPicPr>
            <a:picLocks noChangeAspect="1" noChangeArrowheads="1"/>
          </p:cNvPicPr>
          <p:nvPr/>
        </p:nvPicPr>
        <p:blipFill>
          <a:blip r:embed="rId2" cstate="print"/>
          <a:srcRect/>
          <a:stretch>
            <a:fillRect/>
          </a:stretch>
        </p:blipFill>
        <p:spPr bwMode="auto">
          <a:xfrm>
            <a:off x="381000" y="1143000"/>
            <a:ext cx="5295900" cy="5295900"/>
          </a:xfrm>
          <a:prstGeom prst="rect">
            <a:avLst/>
          </a:prstGeom>
          <a:noFill/>
        </p:spPr>
      </p:pic>
      <p:sp>
        <p:nvSpPr>
          <p:cNvPr id="6" name="Rectangle 5"/>
          <p:cNvSpPr/>
          <p:nvPr/>
        </p:nvSpPr>
        <p:spPr>
          <a:xfrm>
            <a:off x="685800" y="152400"/>
            <a:ext cx="7661072"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An atmospheric whodunit</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Rectangle 6"/>
          <p:cNvSpPr/>
          <p:nvPr/>
        </p:nvSpPr>
        <p:spPr>
          <a:xfrm>
            <a:off x="7010400" y="3733800"/>
            <a:ext cx="825867"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8" name="Rectangle 7"/>
          <p:cNvSpPr/>
          <p:nvPr/>
        </p:nvSpPr>
        <p:spPr>
          <a:xfrm>
            <a:off x="6172200" y="1676400"/>
            <a:ext cx="825867"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9" name="Rectangle 8"/>
          <p:cNvSpPr/>
          <p:nvPr/>
        </p:nvSpPr>
        <p:spPr>
          <a:xfrm>
            <a:off x="2286000" y="5257800"/>
            <a:ext cx="825867"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0" name="Rectangle 9"/>
          <p:cNvSpPr/>
          <p:nvPr/>
        </p:nvSpPr>
        <p:spPr>
          <a:xfrm>
            <a:off x="5181600" y="4953000"/>
            <a:ext cx="3962400" cy="1754326"/>
          </a:xfrm>
          <a:prstGeom prst="rect">
            <a:avLst/>
          </a:prstGeom>
        </p:spPr>
        <p:txBody>
          <a:bodyPr wrap="square">
            <a:spAutoFit/>
          </a:bodyPr>
          <a:lstStyle/>
          <a:p>
            <a:r>
              <a:rPr lang="en-US" dirty="0" smtClean="0"/>
              <a:t>'It is a capital mistake to theorize before one has data. Insensibly one begins to twist facts to suit theories, instead of theories to suit facts.'</a:t>
            </a:r>
          </a:p>
          <a:p>
            <a:r>
              <a:rPr lang="en-US" sz="1600" dirty="0" smtClean="0"/>
              <a:t>Sherlock Holmes </a:t>
            </a:r>
          </a:p>
          <a:p>
            <a:r>
              <a:rPr lang="en-US" sz="1600" i="1" dirty="0" smtClean="0"/>
              <a:t>-A Scandal in Bohemia</a:t>
            </a:r>
            <a:endParaRPr lang="en-US" sz="1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066800"/>
            <a:ext cx="8534400" cy="4525963"/>
          </a:xfrm>
        </p:spPr>
        <p:txBody>
          <a:bodyPr/>
          <a:lstStyle/>
          <a:p>
            <a:pPr marL="0" indent="0">
              <a:buNone/>
            </a:pPr>
            <a:r>
              <a:rPr lang="en-US" dirty="0" smtClean="0"/>
              <a:t>3. Oxygen and nitrogen, the two main components of the atmosphere absorb no IR radiation</a:t>
            </a:r>
            <a:endParaRPr lang="en-US" dirty="0"/>
          </a:p>
        </p:txBody>
      </p:sp>
      <p:pic>
        <p:nvPicPr>
          <p:cNvPr id="1026" name="Picture 2" descr="http://nc-climate.ncsu.edu/secc_edu/images/AtmConcentration.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048000"/>
            <a:ext cx="6915150" cy="3219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671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228600"/>
            <a:ext cx="8136586" cy="461665"/>
          </a:xfrm>
          <a:prstGeom prst="rect">
            <a:avLst/>
          </a:prstGeom>
          <a:noFill/>
        </p:spPr>
        <p:txBody>
          <a:bodyPr wrap="none" rtlCol="0">
            <a:spAutoFit/>
          </a:bodyPr>
          <a:lstStyle/>
          <a:p>
            <a:r>
              <a:rPr lang="en-US" sz="2400" b="1" dirty="0"/>
              <a:t>4</a:t>
            </a:r>
            <a:r>
              <a:rPr lang="en-US" sz="2400" b="1" dirty="0" smtClean="0"/>
              <a:t>. </a:t>
            </a:r>
            <a:r>
              <a:rPr lang="en-US" sz="2400" b="1" dirty="0" smtClean="0"/>
              <a:t>Methane fills an open window in the absorption spectrum…</a:t>
            </a:r>
            <a:endParaRPr lang="en-US" sz="2400" b="1" dirty="0"/>
          </a:p>
        </p:txBody>
      </p:sp>
      <p:pic>
        <p:nvPicPr>
          <p:cNvPr id="5" name="Picture 2" descr="http://climatemodels.uchicago.edu/modtran/modtran_iris.jpg"/>
          <p:cNvPicPr>
            <a:picLocks noChangeAspect="1" noChangeArrowheads="1"/>
          </p:cNvPicPr>
          <p:nvPr/>
        </p:nvPicPr>
        <p:blipFill>
          <a:blip r:embed="rId2" cstate="print"/>
          <a:srcRect/>
          <a:stretch>
            <a:fillRect/>
          </a:stretch>
        </p:blipFill>
        <p:spPr bwMode="auto">
          <a:xfrm>
            <a:off x="685800" y="914400"/>
            <a:ext cx="7086599" cy="5744441"/>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81200" y="5867400"/>
            <a:ext cx="5791200" cy="369332"/>
          </a:xfrm>
          <a:prstGeom prst="rect">
            <a:avLst/>
          </a:prstGeom>
        </p:spPr>
        <p:txBody>
          <a:bodyPr wrap="square">
            <a:spAutoFit/>
          </a:bodyPr>
          <a:lstStyle/>
          <a:p>
            <a:r>
              <a:rPr lang="en-US" dirty="0" smtClean="0">
                <a:hlinkClick r:id="rId2"/>
              </a:rPr>
              <a:t>http://climatemodels.uchicago.edu/modtran/modtran.mp4</a:t>
            </a:r>
            <a:endParaRPr lang="en-US" dirty="0"/>
          </a:p>
        </p:txBody>
      </p:sp>
      <p:pic>
        <p:nvPicPr>
          <p:cNvPr id="56322" name="Picture 2"/>
          <p:cNvPicPr>
            <a:picLocks noChangeAspect="1" noChangeArrowheads="1"/>
          </p:cNvPicPr>
          <p:nvPr/>
        </p:nvPicPr>
        <p:blipFill>
          <a:blip r:embed="rId3" cstate="print"/>
          <a:srcRect l="30625" t="24444" r="29375" b="23333"/>
          <a:stretch>
            <a:fillRect/>
          </a:stretch>
        </p:blipFill>
        <p:spPr bwMode="auto">
          <a:xfrm>
            <a:off x="1905000" y="1295400"/>
            <a:ext cx="5715000" cy="4196953"/>
          </a:xfrm>
          <a:prstGeom prst="rect">
            <a:avLst/>
          </a:prstGeom>
          <a:noFill/>
          <a:ln w="9525">
            <a:noFill/>
            <a:miter lim="800000"/>
            <a:headEnd/>
            <a:tailEnd/>
          </a:ln>
        </p:spPr>
      </p:pic>
      <p:sp>
        <p:nvSpPr>
          <p:cNvPr id="5" name="TextBox 4"/>
          <p:cNvSpPr txBox="1"/>
          <p:nvPr/>
        </p:nvSpPr>
        <p:spPr>
          <a:xfrm>
            <a:off x="3505200" y="838200"/>
            <a:ext cx="1774973" cy="369332"/>
          </a:xfrm>
          <a:prstGeom prst="rect">
            <a:avLst/>
          </a:prstGeom>
          <a:noFill/>
        </p:spPr>
        <p:txBody>
          <a:bodyPr wrap="none" rtlCol="0">
            <a:spAutoFit/>
          </a:bodyPr>
          <a:lstStyle/>
          <a:p>
            <a:r>
              <a:rPr lang="en-US" dirty="0" smtClean="0"/>
              <a:t>Band ‘saturation’</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metlink.org/wp-content/uploads/2014/07/6.2_nokey1.jpg"/>
          <p:cNvPicPr>
            <a:picLocks noChangeAspect="1" noChangeArrowheads="1"/>
          </p:cNvPicPr>
          <p:nvPr/>
        </p:nvPicPr>
        <p:blipFill>
          <a:blip r:embed="rId2" cstate="print"/>
          <a:srcRect/>
          <a:stretch>
            <a:fillRect/>
          </a:stretch>
        </p:blipFill>
        <p:spPr bwMode="auto">
          <a:xfrm>
            <a:off x="21432" y="-152400"/>
            <a:ext cx="9063967" cy="7924800"/>
          </a:xfrm>
          <a:prstGeom prst="rect">
            <a:avLst/>
          </a:prstGeom>
          <a:noFill/>
        </p:spPr>
      </p:pic>
      <p:sp>
        <p:nvSpPr>
          <p:cNvPr id="2" name="Title 1"/>
          <p:cNvSpPr>
            <a:spLocks noGrp="1"/>
          </p:cNvSpPr>
          <p:nvPr>
            <p:ph type="title"/>
          </p:nvPr>
        </p:nvSpPr>
        <p:spPr>
          <a:xfrm>
            <a:off x="457200" y="0"/>
            <a:ext cx="8229600" cy="1143000"/>
          </a:xfrm>
        </p:spPr>
        <p:txBody>
          <a:bodyPr>
            <a:normAutofit/>
          </a:bodyPr>
          <a:lstStyle/>
          <a:p>
            <a:r>
              <a:rPr lang="en-US" dirty="0" smtClean="0"/>
              <a:t>Where is methane coming from? </a:t>
            </a:r>
            <a:endParaRPr lang="en-US" dirty="0"/>
          </a:p>
        </p:txBody>
      </p:sp>
      <p:sp>
        <p:nvSpPr>
          <p:cNvPr id="5" name="TextBox 4"/>
          <p:cNvSpPr txBox="1"/>
          <p:nvPr/>
        </p:nvSpPr>
        <p:spPr>
          <a:xfrm>
            <a:off x="7239000" y="1676400"/>
            <a:ext cx="1573123" cy="923330"/>
          </a:xfrm>
          <a:prstGeom prst="rect">
            <a:avLst/>
          </a:prstGeom>
          <a:noFill/>
        </p:spPr>
        <p:txBody>
          <a:bodyPr wrap="none" rtlCol="0">
            <a:spAutoFit/>
          </a:bodyPr>
          <a:lstStyle/>
          <a:p>
            <a:r>
              <a:rPr lang="en-US" dirty="0" smtClean="0"/>
              <a:t/>
            </a:r>
            <a:br>
              <a:rPr lang="en-US" dirty="0" smtClean="0"/>
            </a:br>
            <a:r>
              <a:rPr lang="en-US" dirty="0" smtClean="0"/>
              <a:t>Natural </a:t>
            </a:r>
          </a:p>
          <a:p>
            <a:r>
              <a:rPr lang="en-US" dirty="0" smtClean="0">
                <a:solidFill>
                  <a:srgbClr val="FF0000"/>
                </a:solidFill>
              </a:rPr>
              <a:t>Anthropogenic</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Pie chart of U.S. methane emissions by source. 29 percent is from natural gas and petroleum systems, 26 percent is from enteric fermentation, 18 percent is from landfills, 10 percent is from coal mining, 10 percent is from manure management, and 8 percent is from other sources. "/>
          <p:cNvPicPr>
            <a:picLocks noChangeAspect="1" noChangeArrowheads="1"/>
          </p:cNvPicPr>
          <p:nvPr/>
        </p:nvPicPr>
        <p:blipFill>
          <a:blip r:embed="rId2" cstate="print"/>
          <a:srcRect/>
          <a:stretch>
            <a:fillRect/>
          </a:stretch>
        </p:blipFill>
        <p:spPr bwMode="auto">
          <a:xfrm>
            <a:off x="0" y="0"/>
            <a:ext cx="4495800" cy="4051405"/>
          </a:xfrm>
          <a:prstGeom prst="rect">
            <a:avLst/>
          </a:prstGeom>
          <a:noFill/>
        </p:spPr>
      </p:pic>
      <p:sp>
        <p:nvSpPr>
          <p:cNvPr id="5" name="Rectangle 4"/>
          <p:cNvSpPr/>
          <p:nvPr/>
        </p:nvSpPr>
        <p:spPr>
          <a:xfrm>
            <a:off x="0" y="6611779"/>
            <a:ext cx="4572000" cy="246221"/>
          </a:xfrm>
          <a:prstGeom prst="rect">
            <a:avLst/>
          </a:prstGeom>
        </p:spPr>
        <p:txBody>
          <a:bodyPr>
            <a:spAutoFit/>
          </a:bodyPr>
          <a:lstStyle/>
          <a:p>
            <a:r>
              <a:rPr lang="en-US" sz="1000" dirty="0" smtClean="0"/>
              <a:t>http://epa.gov/climatechange/ghgemissions/gases/ch4.html</a:t>
            </a:r>
            <a:endParaRPr lang="en-US" sz="1000" dirty="0"/>
          </a:p>
        </p:txBody>
      </p:sp>
      <p:pic>
        <p:nvPicPr>
          <p:cNvPr id="44036" name="Picture 4" descr="http://www.eia.gov/environment/emissions/ghg_report/images/figure17-lg.jpg"/>
          <p:cNvPicPr>
            <a:picLocks noChangeAspect="1" noChangeArrowheads="1"/>
          </p:cNvPicPr>
          <p:nvPr/>
        </p:nvPicPr>
        <p:blipFill>
          <a:blip r:embed="rId3" cstate="print"/>
          <a:srcRect/>
          <a:stretch>
            <a:fillRect/>
          </a:stretch>
        </p:blipFill>
        <p:spPr bwMode="auto">
          <a:xfrm>
            <a:off x="3845858" y="2971800"/>
            <a:ext cx="5126691" cy="3486151"/>
          </a:xfrm>
          <a:prstGeom prst="rect">
            <a:avLst/>
          </a:prstGeom>
          <a:noFill/>
        </p:spPr>
      </p:pic>
      <p:sp>
        <p:nvSpPr>
          <p:cNvPr id="7" name="Rectangle 6"/>
          <p:cNvSpPr/>
          <p:nvPr/>
        </p:nvSpPr>
        <p:spPr>
          <a:xfrm>
            <a:off x="4572000" y="6611779"/>
            <a:ext cx="4572000" cy="246221"/>
          </a:xfrm>
          <a:prstGeom prst="rect">
            <a:avLst/>
          </a:prstGeom>
        </p:spPr>
        <p:txBody>
          <a:bodyPr>
            <a:spAutoFit/>
          </a:bodyPr>
          <a:lstStyle/>
          <a:p>
            <a:r>
              <a:rPr lang="en-US" sz="1000" dirty="0" smtClean="0"/>
              <a:t>http://www.eia.gov/environment/emissions/ghg_report/ghg_methane.cfm</a:t>
            </a:r>
            <a:endParaRPr lang="en-US" sz="1000" dirty="0"/>
          </a:p>
        </p:txBody>
      </p:sp>
      <p:sp>
        <p:nvSpPr>
          <p:cNvPr id="7170" name="AutoShape 2" descr="Image result for sherlock holmes quote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dpegb9ebondhq.cloudfront.net/product_photos/1600215/Life_20is_20Infinitely_20Stranger_20Plaque_original.jpg"/>
          <p:cNvPicPr>
            <a:picLocks noChangeAspect="1" noChangeArrowheads="1"/>
          </p:cNvPicPr>
          <p:nvPr/>
        </p:nvPicPr>
        <p:blipFill>
          <a:blip r:embed="rId2" cstate="print"/>
          <a:srcRect/>
          <a:stretch>
            <a:fillRect/>
          </a:stretch>
        </p:blipFill>
        <p:spPr bwMode="auto">
          <a:xfrm>
            <a:off x="4855029" y="3505200"/>
            <a:ext cx="4562474" cy="3548592"/>
          </a:xfrm>
          <a:prstGeom prst="rect">
            <a:avLst/>
          </a:prstGeom>
          <a:noFill/>
        </p:spPr>
      </p:pic>
      <p:pic>
        <p:nvPicPr>
          <p:cNvPr id="91138" name="Picture 2" descr="http://i.dailymail.co.uk/i/pix/2008/07/09/article-0-01E3F1D100000578-354_468x381.jpg"/>
          <p:cNvPicPr>
            <a:picLocks noChangeAspect="1" noChangeArrowheads="1"/>
          </p:cNvPicPr>
          <p:nvPr/>
        </p:nvPicPr>
        <p:blipFill>
          <a:blip r:embed="rId3" cstate="print"/>
          <a:srcRect/>
          <a:stretch>
            <a:fillRect/>
          </a:stretch>
        </p:blipFill>
        <p:spPr bwMode="auto">
          <a:xfrm>
            <a:off x="311727" y="1524000"/>
            <a:ext cx="4457700" cy="3629025"/>
          </a:xfrm>
          <a:prstGeom prst="rect">
            <a:avLst/>
          </a:prstGeom>
          <a:noFill/>
        </p:spPr>
      </p:pic>
      <p:pic>
        <p:nvPicPr>
          <p:cNvPr id="6" name="Picture 6" descr="http://www.eia.gov/environment/emissions/ghg_report/images/figure19-lg.jpg"/>
          <p:cNvPicPr>
            <a:picLocks noChangeAspect="1" noChangeArrowheads="1"/>
          </p:cNvPicPr>
          <p:nvPr/>
        </p:nvPicPr>
        <p:blipFill>
          <a:blip r:embed="rId4" cstate="print"/>
          <a:srcRect/>
          <a:stretch>
            <a:fillRect/>
          </a:stretch>
        </p:blipFill>
        <p:spPr bwMode="auto">
          <a:xfrm>
            <a:off x="5029200" y="304800"/>
            <a:ext cx="4029635" cy="27401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1138"/>
                                        </p:tgtEl>
                                        <p:attrNameLst>
                                          <p:attrName>style.visibility</p:attrName>
                                        </p:attrNameLst>
                                      </p:cBhvr>
                                      <p:to>
                                        <p:strVal val="visible"/>
                                      </p:to>
                                    </p:set>
                                    <p:animEffect transition="in" filter="fade">
                                      <p:cBhvr>
                                        <p:cTn id="7" dur="500"/>
                                        <p:tgtEl>
                                          <p:spTgt spid="9113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rrowheads="1"/>
          </p:cNvSpPr>
          <p:nvPr>
            <p:ph type="title"/>
          </p:nvPr>
        </p:nvSpPr>
        <p:spPr/>
        <p:txBody>
          <a:bodyPr/>
          <a:lstStyle/>
          <a:p>
            <a:pPr eaLnBrk="1" hangingPunct="1">
              <a:defRPr/>
            </a:pPr>
            <a:r>
              <a:rPr lang="en-US" sz="3600" dirty="0" smtClean="0">
                <a:solidFill>
                  <a:schemeClr val="hlink"/>
                </a:solidFill>
              </a:rPr>
              <a:t>Difference in gases</a:t>
            </a:r>
            <a:endParaRPr lang="en-US" sz="3600" dirty="0" smtClean="0"/>
          </a:p>
        </p:txBody>
      </p:sp>
      <p:sp>
        <p:nvSpPr>
          <p:cNvPr id="57347" name="Rectangle 3"/>
          <p:cNvSpPr>
            <a:spLocks noGrp="1" noRot="1" noChangeArrowheads="1"/>
          </p:cNvSpPr>
          <p:nvPr>
            <p:ph type="body" idx="1"/>
          </p:nvPr>
        </p:nvSpPr>
        <p:spPr/>
        <p:txBody>
          <a:bodyPr>
            <a:normAutofit/>
          </a:bodyPr>
          <a:lstStyle/>
          <a:p>
            <a:pPr eaLnBrk="1" hangingPunct="1">
              <a:buFontTx/>
              <a:buChar char="•"/>
              <a:defRPr/>
            </a:pPr>
            <a:r>
              <a:rPr lang="en-US" dirty="0" smtClean="0">
                <a:solidFill>
                  <a:schemeClr val="folHlink"/>
                </a:solidFill>
              </a:rPr>
              <a:t>Because gases absorb IR selectively s</a:t>
            </a:r>
            <a:r>
              <a:rPr lang="en-US" dirty="0" smtClean="0">
                <a:solidFill>
                  <a:srgbClr val="C00000"/>
                </a:solidFill>
              </a:rPr>
              <a:t>ome radiation bands are completely absorbed.</a:t>
            </a:r>
          </a:p>
          <a:p>
            <a:pPr eaLnBrk="1" hangingPunct="1">
              <a:buFontTx/>
              <a:buChar char="•"/>
              <a:defRPr/>
            </a:pPr>
            <a:endParaRPr lang="en-US" dirty="0" smtClean="0">
              <a:solidFill>
                <a:srgbClr val="C00000"/>
              </a:solidFill>
            </a:endParaRPr>
          </a:p>
          <a:p>
            <a:pPr eaLnBrk="1" hangingPunct="1">
              <a:buFontTx/>
              <a:buChar char="•"/>
              <a:defRPr/>
            </a:pPr>
            <a:r>
              <a:rPr lang="en-US" dirty="0" smtClean="0"/>
              <a:t>Others are </a:t>
            </a:r>
            <a:r>
              <a:rPr lang="en-US" dirty="0" smtClean="0">
                <a:solidFill>
                  <a:schemeClr val="hlink"/>
                </a:solidFill>
              </a:rPr>
              <a:t>‘</a:t>
            </a:r>
            <a:r>
              <a:rPr lang="en-US" i="1" dirty="0" smtClean="0">
                <a:solidFill>
                  <a:schemeClr val="hlink"/>
                </a:solidFill>
              </a:rPr>
              <a:t>atmospheric windows’</a:t>
            </a:r>
          </a:p>
          <a:p>
            <a:pPr eaLnBrk="1" hangingPunct="1">
              <a:buNone/>
              <a:defRPr/>
            </a:pPr>
            <a:endParaRPr lang="en-US" dirty="0" smtClean="0">
              <a:solidFill>
                <a:schemeClr val="hlink"/>
              </a:solidFill>
            </a:endParaRPr>
          </a:p>
          <a:p>
            <a:pPr lvl="1">
              <a:buFontTx/>
              <a:buChar char="•"/>
              <a:defRPr/>
            </a:pPr>
            <a:r>
              <a:rPr lang="en-US" dirty="0" smtClean="0"/>
              <a:t>This leads to higher greenhouse forcing per molecule for some gases.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cstate="print"/>
          <a:srcRect l="23125" t="15556" r="37500" b="16667"/>
          <a:stretch>
            <a:fillRect/>
          </a:stretch>
        </p:blipFill>
        <p:spPr bwMode="auto">
          <a:xfrm>
            <a:off x="3954904" y="1981200"/>
            <a:ext cx="5036695" cy="4876800"/>
          </a:xfrm>
          <a:prstGeom prst="rect">
            <a:avLst/>
          </a:prstGeom>
          <a:noFill/>
          <a:ln w="9525">
            <a:noFill/>
            <a:miter lim="800000"/>
            <a:headEnd/>
            <a:tailEnd/>
          </a:ln>
        </p:spPr>
      </p:pic>
      <p:pic>
        <p:nvPicPr>
          <p:cNvPr id="102401" name="Picture 1"/>
          <p:cNvPicPr>
            <a:picLocks noChangeAspect="1" noChangeArrowheads="1"/>
          </p:cNvPicPr>
          <p:nvPr/>
        </p:nvPicPr>
        <p:blipFill>
          <a:blip r:embed="rId4" cstate="print"/>
          <a:srcRect l="41250" t="30000" r="25000" b="26667"/>
          <a:stretch>
            <a:fillRect/>
          </a:stretch>
        </p:blipFill>
        <p:spPr bwMode="auto">
          <a:xfrm>
            <a:off x="-1" y="0"/>
            <a:ext cx="4536831" cy="3276600"/>
          </a:xfrm>
          <a:prstGeom prst="rect">
            <a:avLst/>
          </a:prstGeom>
          <a:noFill/>
          <a:ln w="9525">
            <a:noFill/>
            <a:miter lim="800000"/>
            <a:headEnd/>
            <a:tailEnd/>
          </a:ln>
        </p:spPr>
      </p:pic>
      <p:sp>
        <p:nvSpPr>
          <p:cNvPr id="5" name="TextBox 4"/>
          <p:cNvSpPr txBox="1"/>
          <p:nvPr/>
        </p:nvSpPr>
        <p:spPr>
          <a:xfrm>
            <a:off x="4648200" y="381000"/>
            <a:ext cx="4038600" cy="1477328"/>
          </a:xfrm>
          <a:prstGeom prst="rect">
            <a:avLst/>
          </a:prstGeom>
          <a:noFill/>
        </p:spPr>
        <p:txBody>
          <a:bodyPr wrap="square" rtlCol="0">
            <a:spAutoFit/>
          </a:bodyPr>
          <a:lstStyle/>
          <a:p>
            <a:r>
              <a:rPr lang="en-US" dirty="0" smtClean="0"/>
              <a:t>This same relationship is true of  CH</a:t>
            </a:r>
            <a:r>
              <a:rPr lang="en-US" baseline="-25000" dirty="0" smtClean="0"/>
              <a:t>4</a:t>
            </a:r>
            <a:r>
              <a:rPr lang="en-US" dirty="0" smtClean="0"/>
              <a:t> methane (and other gases) which is why adding one molecule of CH</a:t>
            </a:r>
            <a:r>
              <a:rPr lang="en-US" baseline="-25000" dirty="0" smtClean="0"/>
              <a:t>4 </a:t>
            </a:r>
            <a:r>
              <a:rPr lang="en-US" dirty="0" smtClean="0"/>
              <a:t> creates ~25-75x the effect as adding one molecule of CO</a:t>
            </a:r>
            <a:r>
              <a:rPr lang="en-US" baseline="-25000" dirty="0" smtClean="0"/>
              <a:t>2 </a:t>
            </a:r>
            <a:endParaRPr lang="en-US" baseline="-25000" dirty="0"/>
          </a:p>
        </p:txBody>
      </p:sp>
      <p:cxnSp>
        <p:nvCxnSpPr>
          <p:cNvPr id="7" name="Straight Arrow Connector 6"/>
          <p:cNvCxnSpPr/>
          <p:nvPr/>
        </p:nvCxnSpPr>
        <p:spPr>
          <a:xfrm flipH="1">
            <a:off x="838200" y="685800"/>
            <a:ext cx="38100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81000" y="4423611"/>
            <a:ext cx="3276600" cy="1754326"/>
          </a:xfrm>
          <a:prstGeom prst="rect">
            <a:avLst/>
          </a:prstGeom>
          <a:noFill/>
        </p:spPr>
        <p:txBody>
          <a:bodyPr wrap="square" rtlCol="0">
            <a:spAutoFit/>
          </a:bodyPr>
          <a:lstStyle/>
          <a:p>
            <a:r>
              <a:rPr lang="en-US" dirty="0" smtClean="0"/>
              <a:t>Band can’t get any deeper,  as the bottom is defined by the temperature of the atmosphere. </a:t>
            </a:r>
          </a:p>
          <a:p>
            <a:endParaRPr lang="en-US" dirty="0"/>
          </a:p>
          <a:p>
            <a:r>
              <a:rPr lang="en-US" dirty="0" smtClean="0"/>
              <a:t>The band widens with increasing concentration.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0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Because of the band saturation issue, </a:t>
            </a:r>
          </a:p>
          <a:p>
            <a:endParaRPr lang="en-US" dirty="0" smtClean="0"/>
          </a:p>
          <a:p>
            <a:r>
              <a:rPr lang="en-US" dirty="0" smtClean="0">
                <a:solidFill>
                  <a:srgbClr val="FF0000"/>
                </a:solidFill>
              </a:rPr>
              <a:t>A molecule of </a:t>
            </a:r>
            <a:r>
              <a:rPr lang="en-US" dirty="0" smtClean="0">
                <a:solidFill>
                  <a:srgbClr val="FF0000"/>
                </a:solidFill>
              </a:rPr>
              <a:t> CH</a:t>
            </a:r>
            <a:r>
              <a:rPr lang="en-US" baseline="-25000" dirty="0" smtClean="0">
                <a:solidFill>
                  <a:srgbClr val="FF0000"/>
                </a:solidFill>
              </a:rPr>
              <a:t>4</a:t>
            </a:r>
            <a:r>
              <a:rPr lang="en-US" dirty="0" smtClean="0">
                <a:solidFill>
                  <a:srgbClr val="FF0000"/>
                </a:solidFill>
              </a:rPr>
              <a:t> methane </a:t>
            </a:r>
            <a:r>
              <a:rPr lang="en-US" dirty="0" smtClean="0">
                <a:solidFill>
                  <a:srgbClr val="FF0000"/>
                </a:solidFill>
              </a:rPr>
              <a:t>added to the atmosphere is about 25-75 times more powerful than is a molecule of CO</a:t>
            </a:r>
            <a:r>
              <a:rPr lang="en-US" baseline="-25000" dirty="0" smtClean="0">
                <a:solidFill>
                  <a:srgbClr val="FF0000"/>
                </a:solidFill>
              </a:rPr>
              <a:t>2</a:t>
            </a:r>
            <a:r>
              <a:rPr lang="en-US" dirty="0" smtClean="0">
                <a:solidFill>
                  <a:srgbClr val="FF0000"/>
                </a:solidFill>
              </a:rPr>
              <a:t> </a:t>
            </a:r>
          </a:p>
          <a:p>
            <a:pPr lvl="1">
              <a:buNone/>
            </a:pPr>
            <a:r>
              <a:rPr lang="en-US" dirty="0" smtClean="0">
                <a:solidFill>
                  <a:srgbClr val="FF0000"/>
                </a:solidFill>
              </a:rPr>
              <a:t>(25-75x depending on time frame considered)</a:t>
            </a:r>
            <a:endParaRPr lang="en-US" dirty="0">
              <a:solidFill>
                <a:srgbClr val="FF0000"/>
              </a:solidFill>
            </a:endParaRPr>
          </a:p>
        </p:txBody>
      </p:sp>
    </p:spTree>
    <p:extLst>
      <p:ext uri="{BB962C8B-B14F-4D97-AF65-F5344CB8AC3E}">
        <p14:creationId xmlns:p14="http://schemas.microsoft.com/office/powerpoint/2010/main" val="42033878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48532" y="364321"/>
            <a:ext cx="7162800" cy="923330"/>
          </a:xfrm>
          <a:prstGeom prst="rect">
            <a:avLst/>
          </a:prstGeom>
        </p:spPr>
        <p:txBody>
          <a:bodyPr wrap="square">
            <a:spAutoFit/>
          </a:bodyPr>
          <a:lstStyle/>
          <a:p>
            <a:r>
              <a:rPr lang="en-US" b="1" dirty="0" smtClean="0"/>
              <a:t>GWP (global warming potential) is defined as the total </a:t>
            </a:r>
            <a:r>
              <a:rPr lang="en-US" b="1" dirty="0" err="1" smtClean="0"/>
              <a:t>radiative</a:t>
            </a:r>
            <a:r>
              <a:rPr lang="en-US" b="1" dirty="0" smtClean="0"/>
              <a:t> forcing (i.e. heating) over 100 years </a:t>
            </a:r>
            <a:r>
              <a:rPr lang="en-US" b="1" dirty="0" smtClean="0"/>
              <a:t>or </a:t>
            </a:r>
            <a:r>
              <a:rPr lang="en-US" b="1" dirty="0" smtClean="0"/>
              <a:t>another time </a:t>
            </a:r>
            <a:r>
              <a:rPr lang="en-US" b="1" dirty="0" smtClean="0"/>
              <a:t>horizon </a:t>
            </a:r>
            <a:r>
              <a:rPr lang="en-US" b="1" dirty="0" smtClean="0"/>
              <a:t>caused by emitting a gas (such as methane), compared to emitting an equal amount of CO</a:t>
            </a:r>
            <a:r>
              <a:rPr lang="en-US" b="1" baseline="-25000" dirty="0" smtClean="0"/>
              <a:t>2</a:t>
            </a:r>
            <a:r>
              <a:rPr lang="en-US" b="1" dirty="0" smtClean="0"/>
              <a:t>.</a:t>
            </a:r>
            <a:endParaRPr lang="en-US" b="1" dirty="0" smtClean="0">
              <a:solidFill>
                <a:schemeClr val="accent2">
                  <a:lumMod val="75000"/>
                </a:schemeClr>
              </a:solidFill>
            </a:endParaRPr>
          </a:p>
        </p:txBody>
      </p:sp>
      <p:pic>
        <p:nvPicPr>
          <p:cNvPr id="186370" name="Picture 2" descr="https://zackterranova.files.wordpress.com/2013/04/screen-shot-2013-04-09-at-3-08-06-pm.png"/>
          <p:cNvPicPr>
            <a:picLocks noChangeAspect="1" noChangeArrowheads="1"/>
          </p:cNvPicPr>
          <p:nvPr/>
        </p:nvPicPr>
        <p:blipFill>
          <a:blip r:embed="rId3" cstate="print"/>
          <a:srcRect/>
          <a:stretch>
            <a:fillRect/>
          </a:stretch>
        </p:blipFill>
        <p:spPr bwMode="auto">
          <a:xfrm>
            <a:off x="3962400" y="1295400"/>
            <a:ext cx="4410075" cy="4145241"/>
          </a:xfrm>
          <a:prstGeom prst="rect">
            <a:avLst/>
          </a:prstGeom>
          <a:noFill/>
        </p:spPr>
      </p:pic>
      <p:sp>
        <p:nvSpPr>
          <p:cNvPr id="7" name="TextBox 6"/>
          <p:cNvSpPr txBox="1"/>
          <p:nvPr/>
        </p:nvSpPr>
        <p:spPr>
          <a:xfrm>
            <a:off x="685800" y="1981200"/>
            <a:ext cx="2971800" cy="1477328"/>
          </a:xfrm>
          <a:prstGeom prst="rect">
            <a:avLst/>
          </a:prstGeom>
          <a:noFill/>
        </p:spPr>
        <p:txBody>
          <a:bodyPr wrap="square" rtlCol="0">
            <a:spAutoFit/>
          </a:bodyPr>
          <a:lstStyle/>
          <a:p>
            <a:r>
              <a:rPr lang="en-US" dirty="0" smtClean="0"/>
              <a:t>CH</a:t>
            </a:r>
            <a:r>
              <a:rPr lang="en-US" baseline="-25000" dirty="0" smtClean="0"/>
              <a:t>4</a:t>
            </a:r>
            <a:r>
              <a:rPr lang="en-US" dirty="0" smtClean="0"/>
              <a:t> has a relatively short residence time of 10 years in the atmosphere which is why it has greatest GWP over the shorter time horizon</a:t>
            </a:r>
            <a:endParaRPr lang="en-US" dirty="0"/>
          </a:p>
        </p:txBody>
      </p:sp>
      <p:cxnSp>
        <p:nvCxnSpPr>
          <p:cNvPr id="9" name="Straight Arrow Connector 8"/>
          <p:cNvCxnSpPr/>
          <p:nvPr/>
        </p:nvCxnSpPr>
        <p:spPr>
          <a:xfrm>
            <a:off x="3429000" y="2286000"/>
            <a:ext cx="762000" cy="15240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0" y="5334000"/>
            <a:ext cx="9144000" cy="1200329"/>
          </a:xfrm>
          <a:prstGeom prst="rect">
            <a:avLst/>
          </a:prstGeom>
          <a:noFill/>
        </p:spPr>
        <p:txBody>
          <a:bodyPr wrap="square" rtlCol="0">
            <a:spAutoFit/>
          </a:bodyPr>
          <a:lstStyle/>
          <a:p>
            <a:r>
              <a:rPr lang="en-US" dirty="0" smtClean="0"/>
              <a:t>(We are investigating methane as an example, you can see that the fluorinated gases (all are made by humans) have enormous </a:t>
            </a:r>
            <a:r>
              <a:rPr lang="en-US" dirty="0" smtClean="0"/>
              <a:t>GWP. Although </a:t>
            </a:r>
            <a:r>
              <a:rPr lang="en-US" dirty="0" smtClean="0"/>
              <a:t>the Montreal Protocol regulates the phasing out of HCFCs, there is currently no international agreement on the regulation of HFCs. Efforts are ongoing to develop a global </a:t>
            </a:r>
            <a:r>
              <a:rPr lang="en-US" dirty="0" smtClean="0"/>
              <a:t>approach…)</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http://classconnection.s3.amazonaws.com/255/flashcards/4013255/jpg/electromagneticspectrum-141B490BAC872789434.jpg"/>
          <p:cNvPicPr>
            <a:picLocks noChangeAspect="1" noChangeArrowheads="1"/>
          </p:cNvPicPr>
          <p:nvPr/>
        </p:nvPicPr>
        <p:blipFill>
          <a:blip r:embed="rId2" cstate="print"/>
          <a:srcRect/>
          <a:stretch>
            <a:fillRect/>
          </a:stretch>
        </p:blipFill>
        <p:spPr bwMode="auto">
          <a:xfrm>
            <a:off x="457200" y="2895600"/>
            <a:ext cx="8282088" cy="3668376"/>
          </a:xfrm>
          <a:prstGeom prst="rect">
            <a:avLst/>
          </a:prstGeom>
          <a:noFill/>
        </p:spPr>
      </p:pic>
      <p:pic>
        <p:nvPicPr>
          <p:cNvPr id="3" name="Picture 2" descr="Sherlock Holmes Quotes"/>
          <p:cNvPicPr>
            <a:picLocks noChangeAspect="1" noChangeArrowheads="1"/>
          </p:cNvPicPr>
          <p:nvPr/>
        </p:nvPicPr>
        <p:blipFill>
          <a:blip r:embed="rId3" cstate="print"/>
          <a:srcRect b="28358"/>
          <a:stretch>
            <a:fillRect/>
          </a:stretch>
        </p:blipFill>
        <p:spPr bwMode="auto">
          <a:xfrm>
            <a:off x="2057400" y="0"/>
            <a:ext cx="4876800" cy="2340864"/>
          </a:xfrm>
          <a:prstGeom prst="rect">
            <a:avLst/>
          </a:prstGeom>
          <a:noFill/>
        </p:spPr>
      </p:pic>
      <p:pic>
        <p:nvPicPr>
          <p:cNvPr id="4" name="Picture 6" descr="http://www.sherlock-holmes.co.uk/pr/silhouette.GIF"/>
          <p:cNvPicPr>
            <a:picLocks noChangeAspect="1" noChangeArrowheads="1"/>
          </p:cNvPicPr>
          <p:nvPr/>
        </p:nvPicPr>
        <p:blipFill>
          <a:blip r:embed="rId4" cstate="print"/>
          <a:srcRect/>
          <a:stretch>
            <a:fillRect/>
          </a:stretch>
        </p:blipFill>
        <p:spPr bwMode="auto">
          <a:xfrm>
            <a:off x="6248400" y="1447800"/>
            <a:ext cx="937847" cy="1047751"/>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Figure 6.3"/>
          <p:cNvPicPr>
            <a:picLocks noChangeAspect="1" noChangeArrowheads="1"/>
          </p:cNvPicPr>
          <p:nvPr/>
        </p:nvPicPr>
        <p:blipFill>
          <a:blip r:embed="rId2" cstate="print"/>
          <a:srcRect/>
          <a:stretch>
            <a:fillRect/>
          </a:stretch>
        </p:blipFill>
        <p:spPr bwMode="auto">
          <a:xfrm>
            <a:off x="914400" y="838200"/>
            <a:ext cx="6667500" cy="4219575"/>
          </a:xfrm>
          <a:prstGeom prst="rect">
            <a:avLst/>
          </a:prstGeom>
          <a:noFill/>
        </p:spPr>
      </p:pic>
      <p:sp>
        <p:nvSpPr>
          <p:cNvPr id="5" name="Rectangle 4"/>
          <p:cNvSpPr/>
          <p:nvPr/>
        </p:nvSpPr>
        <p:spPr>
          <a:xfrm>
            <a:off x="4724400" y="6477000"/>
            <a:ext cx="4572000" cy="246221"/>
          </a:xfrm>
          <a:prstGeom prst="rect">
            <a:avLst/>
          </a:prstGeom>
        </p:spPr>
        <p:txBody>
          <a:bodyPr>
            <a:spAutoFit/>
          </a:bodyPr>
          <a:lstStyle/>
          <a:p>
            <a:r>
              <a:rPr lang="en-US" sz="1000" dirty="0" smtClean="0"/>
              <a:t>https://www.ipcc.ch/publications_and_data/ar4/wg1/en/figure-6-3.html</a:t>
            </a:r>
            <a:endParaRPr lang="en-US" sz="1000" dirty="0"/>
          </a:p>
        </p:txBody>
      </p:sp>
      <p:sp>
        <p:nvSpPr>
          <p:cNvPr id="7" name="Rectangle 6"/>
          <p:cNvSpPr/>
          <p:nvPr/>
        </p:nvSpPr>
        <p:spPr>
          <a:xfrm>
            <a:off x="533400" y="5257800"/>
            <a:ext cx="8305800" cy="707886"/>
          </a:xfrm>
          <a:prstGeom prst="rect">
            <a:avLst/>
          </a:prstGeom>
        </p:spPr>
        <p:txBody>
          <a:bodyPr wrap="square">
            <a:spAutoFit/>
          </a:bodyPr>
          <a:lstStyle/>
          <a:p>
            <a:r>
              <a:rPr lang="en-US" sz="2000" i="1" dirty="0" smtClean="0"/>
              <a:t>Ice core and ocean sediment core data. Grey bars represent interglacial periods. The </a:t>
            </a:r>
            <a:r>
              <a:rPr lang="en-US" sz="2000" i="1" dirty="0"/>
              <a:t>stars and labels indicate atmospheric concentrations at year 2000.</a:t>
            </a:r>
            <a:endParaRPr lang="en-US" sz="2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81200" y="4800600"/>
            <a:ext cx="5791200" cy="369332"/>
          </a:xfrm>
          <a:prstGeom prst="rect">
            <a:avLst/>
          </a:prstGeom>
        </p:spPr>
        <p:txBody>
          <a:bodyPr wrap="square">
            <a:spAutoFit/>
          </a:bodyPr>
          <a:lstStyle/>
          <a:p>
            <a:r>
              <a:rPr lang="en-US" dirty="0" smtClean="0">
                <a:hlinkClick r:id="rId2"/>
              </a:rPr>
              <a:t>https://www.youtube.com/watch?v=Ot5n9m4whaw</a:t>
            </a:r>
            <a:endParaRPr lang="en-US" dirty="0"/>
          </a:p>
        </p:txBody>
      </p:sp>
      <p:pic>
        <p:nvPicPr>
          <p:cNvPr id="8194" name="Picture 2"/>
          <p:cNvPicPr>
            <a:picLocks noGrp="1" noChangeAspect="1" noChangeArrowheads="1"/>
          </p:cNvPicPr>
          <p:nvPr>
            <p:ph idx="1"/>
          </p:nvPr>
        </p:nvPicPr>
        <p:blipFill>
          <a:blip r:embed="rId3" cstate="print"/>
          <a:srcRect l="16100" t="13469" r="39390" b="34339"/>
          <a:stretch>
            <a:fillRect/>
          </a:stretch>
        </p:blipFill>
        <p:spPr bwMode="auto">
          <a:xfrm>
            <a:off x="2667000" y="1752600"/>
            <a:ext cx="3581400" cy="2362200"/>
          </a:xfrm>
          <a:prstGeom prst="rect">
            <a:avLst/>
          </a:prstGeom>
          <a:noFill/>
          <a:ln w="9525">
            <a:noFill/>
            <a:miter lim="800000"/>
            <a:headEnd/>
            <a:tailEnd/>
          </a:ln>
        </p:spPr>
      </p:pic>
      <p:sp>
        <p:nvSpPr>
          <p:cNvPr id="5" name="TextBox 4"/>
          <p:cNvSpPr txBox="1"/>
          <p:nvPr/>
        </p:nvSpPr>
        <p:spPr>
          <a:xfrm>
            <a:off x="457200" y="381000"/>
            <a:ext cx="6790577" cy="461665"/>
          </a:xfrm>
          <a:prstGeom prst="rect">
            <a:avLst/>
          </a:prstGeom>
          <a:noFill/>
        </p:spPr>
        <p:txBody>
          <a:bodyPr wrap="none" rtlCol="0">
            <a:spAutoFit/>
          </a:bodyPr>
          <a:lstStyle/>
          <a:p>
            <a:r>
              <a:rPr lang="en-US" sz="2400" b="1" dirty="0"/>
              <a:t>5</a:t>
            </a:r>
            <a:r>
              <a:rPr lang="en-US" sz="2400" b="1" dirty="0" smtClean="0"/>
              <a:t>. </a:t>
            </a:r>
            <a:r>
              <a:rPr lang="en-US" sz="2400" b="1" dirty="0" smtClean="0"/>
              <a:t>And, yes, carbon dioxide does absorb IR radiation</a:t>
            </a:r>
            <a:endParaRPr lang="en-US" sz="2400"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http://www.realclimate.org/images/ipcc_rad_forc_ar5.jpg"/>
          <p:cNvPicPr>
            <a:picLocks noChangeAspect="1" noChangeArrowheads="1"/>
          </p:cNvPicPr>
          <p:nvPr/>
        </p:nvPicPr>
        <p:blipFill>
          <a:blip r:embed="rId2" cstate="print"/>
          <a:srcRect/>
          <a:stretch>
            <a:fillRect/>
          </a:stretch>
        </p:blipFill>
        <p:spPr bwMode="auto">
          <a:xfrm>
            <a:off x="990600" y="381000"/>
            <a:ext cx="7082774" cy="5952116"/>
          </a:xfrm>
          <a:prstGeom prst="rect">
            <a:avLst/>
          </a:prstGeom>
          <a:noFill/>
        </p:spPr>
      </p:pic>
      <p:sp>
        <p:nvSpPr>
          <p:cNvPr id="5" name="Rectangle 4">
            <a:hlinkClick r:id="rId3"/>
          </p:cNvPr>
          <p:cNvSpPr/>
          <p:nvPr/>
        </p:nvSpPr>
        <p:spPr>
          <a:xfrm>
            <a:off x="1600200" y="6324600"/>
            <a:ext cx="6248400" cy="369332"/>
          </a:xfrm>
          <a:prstGeom prst="rect">
            <a:avLst/>
          </a:prstGeom>
        </p:spPr>
        <p:txBody>
          <a:bodyPr wrap="square">
            <a:spAutoFit/>
          </a:bodyPr>
          <a:lstStyle/>
          <a:p>
            <a:r>
              <a:rPr lang="en-US" dirty="0" smtClean="0">
                <a:hlinkClick r:id="rId3"/>
              </a:rPr>
              <a:t>http://climatemodels.uchicago.edu/slugulator/slugulator.html</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52600" y="5943600"/>
            <a:ext cx="6400800" cy="369332"/>
          </a:xfrm>
          <a:prstGeom prst="rect">
            <a:avLst/>
          </a:prstGeom>
        </p:spPr>
        <p:txBody>
          <a:bodyPr wrap="square">
            <a:spAutoFit/>
          </a:bodyPr>
          <a:lstStyle/>
          <a:p>
            <a:r>
              <a:rPr lang="en-US" dirty="0" smtClean="0">
                <a:hlinkClick r:id="rId2"/>
              </a:rPr>
              <a:t>http://www.epa.gov/climatechange/science/causes.html#</a:t>
            </a:r>
            <a:endParaRPr lang="en-US" dirty="0"/>
          </a:p>
        </p:txBody>
      </p:sp>
      <p:pic>
        <p:nvPicPr>
          <p:cNvPr id="6" name="Picture 2" descr="http://prhslibrary.com/pictures/sherlock-holmes-quotes-famous-best-sayings-wise-truth.jpg"/>
          <p:cNvPicPr>
            <a:picLocks noChangeAspect="1" noChangeArrowheads="1"/>
          </p:cNvPicPr>
          <p:nvPr/>
        </p:nvPicPr>
        <p:blipFill>
          <a:blip r:embed="rId3" cstate="print"/>
          <a:srcRect/>
          <a:stretch>
            <a:fillRect/>
          </a:stretch>
        </p:blipFill>
        <p:spPr bwMode="auto">
          <a:xfrm>
            <a:off x="2743200" y="1066800"/>
            <a:ext cx="3846634" cy="480060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descr="data:image/png;base64,iVBORw0KGgoAAAANSUhEUgAABwYAAAGQCAYAAACkvwQhAAAgAElEQVR4Xu3ZQQEAAAgCMe1f2h7ebMDwx44jQIAAAQIECBAgQIAAAQIECBAgQIAAAQIECBAgQOC9wL5PKCABAgQIECBAgAABAgQIECBAgAABAgQIECBAgAABAmMY9AQ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h+QTMkAABRYSURBVA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OAAZYgBkaHPNH8AAAAASUVORK5CYI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172" name="AutoShape 4" descr="data:image/png;base64,iVBORw0KGgoAAAANSUhEUgAABwYAAAGQCAYAAACkvwQhAAAgAElEQVR4Xu3ZQQEAAAgCMe1f2h7ebMDwx44jQIAAAQIECBAgQIAAAQIECBAgQIAAAQIECBAgQOC9wL5PKCABAgQIECBAgAABAgQIECBAgAABAgQIECBAgAABAmMY9AQ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h+QTMkAABRYSURBVA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OAAZYgBkaHPNH8AAAAASUVORK5CYI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174" name="AutoShape 6" descr="data:image/png;base64,iVBORw0KGgoAAAANSUhEUgAABwYAAAGQCAYAAACkvwQhAAAgAElEQVR4Xu3ZQQEAAAgCMe1f2h7ebMDwx44jQIAAAQIECBAgQIAAAQIECBAgQIAAAQIECBAgQOC9wL5PKCABAgQIECBAgAABAgQIECBAgAABAgQIECBAgAABAmMY9AQ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h+QTMkAABRYSURBVA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OAAZYgBkaHPNH8AAAAASUVORK5CYI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177" name="AutoShape 9" descr="data:image/png;base64,iVBORw0KGgoAAAANSUhEUgAABwYAAAGQCAYAAACkvwQhAAAgAElEQVR4Xu3ZQQEAAAgCMe1f2h7ebMDwx44jQIAAAQIECBAgQIAAAQIECBAgQIAAAQIECBAgQOC9wL5PKCABAgQIECBAgAABAgQIECBAgAABAgQIECBAgAABAmMY9AQ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h+QTMkAABRYSURBVA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OAAZYgBkaHPNH8AAAAASUVORK5CYI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179" name="Picture 11"/>
          <p:cNvPicPr>
            <a:picLocks noChangeAspect="1" noChangeArrowheads="1"/>
          </p:cNvPicPr>
          <p:nvPr/>
        </p:nvPicPr>
        <p:blipFill>
          <a:blip r:embed="rId2" cstate="print"/>
          <a:srcRect l="2500" t="31111" r="3125" b="20000"/>
          <a:stretch>
            <a:fillRect/>
          </a:stretch>
        </p:blipFill>
        <p:spPr bwMode="auto">
          <a:xfrm>
            <a:off x="152400" y="0"/>
            <a:ext cx="8991600" cy="2620069"/>
          </a:xfrm>
          <a:prstGeom prst="rect">
            <a:avLst/>
          </a:prstGeom>
          <a:noFill/>
          <a:ln w="9525">
            <a:noFill/>
            <a:miter lim="800000"/>
            <a:headEnd/>
            <a:tailEnd/>
          </a:ln>
        </p:spPr>
      </p:pic>
      <p:pic>
        <p:nvPicPr>
          <p:cNvPr id="7178" name="Picture 10"/>
          <p:cNvPicPr>
            <a:picLocks noChangeAspect="1" noChangeArrowheads="1"/>
          </p:cNvPicPr>
          <p:nvPr/>
        </p:nvPicPr>
        <p:blipFill>
          <a:blip r:embed="rId3" cstate="print"/>
          <a:srcRect l="2500" t="31111" r="3125" b="20000"/>
          <a:stretch>
            <a:fillRect/>
          </a:stretch>
        </p:blipFill>
        <p:spPr bwMode="auto">
          <a:xfrm>
            <a:off x="152400" y="2133600"/>
            <a:ext cx="9144000" cy="2664477"/>
          </a:xfrm>
          <a:prstGeom prst="rect">
            <a:avLst/>
          </a:prstGeom>
          <a:noFill/>
          <a:ln w="9525">
            <a:noFill/>
            <a:miter lim="800000"/>
            <a:headEnd/>
            <a:tailEnd/>
          </a:ln>
        </p:spPr>
      </p:pic>
      <p:pic>
        <p:nvPicPr>
          <p:cNvPr id="7181" name="Picture 13"/>
          <p:cNvPicPr>
            <a:picLocks noChangeAspect="1" noChangeArrowheads="1"/>
          </p:cNvPicPr>
          <p:nvPr/>
        </p:nvPicPr>
        <p:blipFill>
          <a:blip r:embed="rId4" cstate="print"/>
          <a:srcRect l="2500" t="22222" r="3125" b="33333"/>
          <a:stretch>
            <a:fillRect/>
          </a:stretch>
        </p:blipFill>
        <p:spPr bwMode="auto">
          <a:xfrm>
            <a:off x="152400" y="4419601"/>
            <a:ext cx="10843130"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 descr="data:image/png;base64,iVBORw0KGgoAAAANSUhEUgAABwYAAAGQCAYAAACkvwQhAAAgAElEQVR4Xu3ZQQEAAAgCMe1f2h7ebMDwx44jQIAAAQIECBAgQIAAAQIECBAgQIAAAQIECBAgQOC9wL5PKCABAgQIECBAgAABAgQIECBAgAABAgQIECBAgAABAmMY9AQ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h+QTMkAABRYSURBVA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OAAZYgBkaHPNH8AAAAASUVORK5CYI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196" name="AutoShape 4" descr="data:image/png;base64,iVBORw0KGgoAAAANSUhEUgAABwYAAAGQCAYAAACkvwQhAAAgAElEQVR4Xu3ZQQEAAAgCMe1f2h7ebMDwx44jQIAAAQIECBAgQIAAAQIECBAgQIAAAQIECBAgQOC9wL5PKCABAgQIECBAgAABAgQIECBAgAABAgQIECBAgAABAmMY9AQ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h+QTMkAABRYSURBVA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MAw6AcIECBAgAABAgQIECBAgAABAgQIECBAgAABAgQIBAQMg4GSRSRAgAABAgQIECBAgAABAgQIECBAgAABAgQIECBgGPQDBAgQIECAAAECBAgQIECAAAECBAgQIECAAAECBAIChsFAySISIECAAAECBAgQIECAAAECBAgQIECAAAECBAgQMAz6AQIECBAgQIAAAQIECBAgQIAAAQIECBAgQIAAAQIBAcNgoGQRCRAgQIAAAQIECBAgQIAAAQIECBAgQIAAAQIECBgG/QABAgQIECBAgAABAgQIECBAgAABAgQIECBAgACBgIBhMFCyiAQIECBAgAABAgQIECBAgAABAgQIECBAgAABAgQMg36AAAECBAgQIECAAAECBAgQIECAAAECBAgQIECAQEDAMBgoWUQCBAgQIECAAAECBAgQIECAAAECBAgQIECAAAEChkE/QIAAAQIECBAgQIAAAQIECBAgQIAAAQIECBAgQCAgYBgMlCwiAQIECBAgQIAAAQIECBAgQIAAAQIECBAgQIAAAcOgHyBAgAABAgQIECBAgAABAgQIECBAgAABAgQIECAQEDAMBkoWkQABAgQIECBAgAABAgQIECBAgAABAgQIECBAgIBh0A8QIECAAAECBAgQIECAAAECBAgQIECAAAECBAgQCAgYBgMli0iAAAECBAgQIECAAAECBAgQIECAAAECBAgQIEDAMOgHCBAgQIAAAQIECBAgQIAAAQIECBAgQIAAAQIECAQEDIOBkkUkQIAAAQIECBAgQIAAAQIECBAgQIAAAQIECBAgYBj0AwQIECBAgAABAgQIECBAgAABAgQIECBAgAABAgQCAobBQMkiEiBAgAABAgQIECBAgAABAgQIECBAgAABAgQIEDAM+gECBAgQIECAAAECBAgQIECAAAECBAgQIECAAAECAQHDYKBkEQkQIECAAAECBAgQIECAAAECBAgQIECAAAECBAgYBv0AAQIECBAgQIAAAQIECBAgQIAAAQIECBAgQIAAgYCAYTBQsogECBAgQIAAAQIECBAgQIAAAQIECBAgQIAAAQIEDIN+gAABAgQIECBAgAABAgQIECBAgAABAgQIECBAgEBAwDAYKFlEAgQIECBAgAABAgQIECBAgAABAgQIECBAgAABAoZBP0CAAAECBAgQIECAAAECBAgQIECAAAECBAgQIEAgIGAYDJQsIgECBAgQIECAAAECBAgQIECAAAECBAgQIECAAAHDoB8gQIAAAQIECBAgQIAAAQIECBAgQIAAAQIECBAgEBAwDAZKFpEAAQIECBAgQIAAAQIECBAgQIAAAQIECBAgQICAYdAPECBAgAABAgQIECBAgAABAgQIECBAgAABAgQIEAgIGAYDJYtIgAABAgQIECBAgAABAgQIECBAgAABAgQIECBAwDDoBwgQIECAAAECBAgQIECAAAECBAgQIECAAAECBAgEBAyDgZJFJECAAAECBAgQIECAAAECBAgQIECAAAECBAgQIGAY9AMECBAgQIAAAQIECBAgQIAAAQIECBAgQIAAAQIEAgKGwUDJIhIgQIAAAQIECBAgQIAAAQIECBAgQIAAAQIECBAwDPoBAgQIECBAgAABAgQIECBAgAABAgQIECBAgAABAgEBw2CgZBEJECBAgAABAgQIECBAgAABAgQIECBAgAABAgQIGAb9AAECBAgQIECAAAECBAgQIECAAAECBAgQIECAAIGAgGEwULKIBAgQIECAAAECBAgQIECAAAECBAgQIECAAAECBAyDfoAAAQIECBAgQIAAAQIECBAgQIAAAQIECBAgQIBAQMAwGChZRAIECBAgQIAAAQIECBAgQIAAAQIECBAgQIAAAQKGQT9AgAABAgQIECBAgAABAgQIECBAgAABAgQIECBAICBgGAyULCIBAgQIECBAgAABAgQIECBAgAABAgQIECBAgAABw6AfIECAAAECBAgQIECAAAECBAgQIECAAAECBAgQIBAQMAwGShaRAAECBAgQIECAAAECBAgQIECAAAECBAgQIECAgGHQDxAgQIAAAQIECBAgQIAAAQIECBAgQIAAAQIECBAICBgGAyWLSIAAAQIECBAgQIAAAQIECBAgQIAAAQIECBAgQOAAZYgBkaHPNH8AAAAASUVORK5CYI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 name="Picture 10"/>
          <p:cNvPicPr>
            <a:picLocks noChangeAspect="1" noChangeArrowheads="1"/>
          </p:cNvPicPr>
          <p:nvPr/>
        </p:nvPicPr>
        <p:blipFill>
          <a:blip r:embed="rId2" cstate="print"/>
          <a:srcRect l="2500" t="31111" r="3125" b="20000"/>
          <a:stretch>
            <a:fillRect/>
          </a:stretch>
        </p:blipFill>
        <p:spPr bwMode="auto">
          <a:xfrm>
            <a:off x="0" y="-914400"/>
            <a:ext cx="9677400" cy="2819905"/>
          </a:xfrm>
          <a:prstGeom prst="rect">
            <a:avLst/>
          </a:prstGeom>
          <a:noFill/>
          <a:ln w="9525">
            <a:noFill/>
            <a:miter lim="800000"/>
            <a:headEnd/>
            <a:tailEnd/>
          </a:ln>
        </p:spPr>
      </p:pic>
      <p:pic>
        <p:nvPicPr>
          <p:cNvPr id="8197" name="Picture 5"/>
          <p:cNvPicPr>
            <a:picLocks noChangeAspect="1" noChangeArrowheads="1"/>
          </p:cNvPicPr>
          <p:nvPr/>
        </p:nvPicPr>
        <p:blipFill>
          <a:blip r:embed="rId3" cstate="print"/>
          <a:srcRect l="2500" t="37778" r="3750" b="16667"/>
          <a:stretch>
            <a:fillRect/>
          </a:stretch>
        </p:blipFill>
        <p:spPr bwMode="auto">
          <a:xfrm>
            <a:off x="0" y="1635760"/>
            <a:ext cx="10896600" cy="2978404"/>
          </a:xfrm>
          <a:prstGeom prst="rect">
            <a:avLst/>
          </a:prstGeom>
          <a:noFill/>
          <a:ln w="9525">
            <a:noFill/>
            <a:miter lim="800000"/>
            <a:headEnd/>
            <a:tailEnd/>
          </a:ln>
        </p:spPr>
      </p:pic>
      <p:pic>
        <p:nvPicPr>
          <p:cNvPr id="8198" name="Picture 6"/>
          <p:cNvPicPr>
            <a:picLocks noChangeAspect="1" noChangeArrowheads="1"/>
          </p:cNvPicPr>
          <p:nvPr/>
        </p:nvPicPr>
        <p:blipFill>
          <a:blip r:embed="rId4" cstate="print"/>
          <a:srcRect l="2500" t="26667" r="3125" b="28889"/>
          <a:stretch>
            <a:fillRect/>
          </a:stretch>
        </p:blipFill>
        <p:spPr bwMode="auto">
          <a:xfrm>
            <a:off x="152400" y="4343400"/>
            <a:ext cx="8991600" cy="238188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pic>
        <p:nvPicPr>
          <p:cNvPr id="63490" name="Picture 2" descr="XKCD Ice Sheets comic"/>
          <p:cNvPicPr>
            <a:picLocks noChangeAspect="1" noChangeArrowheads="1"/>
          </p:cNvPicPr>
          <p:nvPr/>
        </p:nvPicPr>
        <p:blipFill>
          <a:blip r:embed="rId2" cstate="print"/>
          <a:srcRect/>
          <a:stretch>
            <a:fillRect/>
          </a:stretch>
        </p:blipFill>
        <p:spPr bwMode="auto">
          <a:xfrm>
            <a:off x="304800" y="1066800"/>
            <a:ext cx="8294906" cy="4448175"/>
          </a:xfrm>
          <a:prstGeom prst="rect">
            <a:avLst/>
          </a:prstGeom>
          <a:noFill/>
        </p:spPr>
      </p:pic>
      <p:sp>
        <p:nvSpPr>
          <p:cNvPr id="6" name="TextBox 5"/>
          <p:cNvSpPr txBox="1"/>
          <p:nvPr/>
        </p:nvSpPr>
        <p:spPr>
          <a:xfrm>
            <a:off x="6934200" y="6248400"/>
            <a:ext cx="1136786" cy="369332"/>
          </a:xfrm>
          <a:prstGeom prst="rect">
            <a:avLst/>
          </a:prstGeom>
          <a:noFill/>
        </p:spPr>
        <p:txBody>
          <a:bodyPr wrap="none" rtlCol="0">
            <a:spAutoFit/>
          </a:bodyPr>
          <a:lstStyle/>
          <a:p>
            <a:r>
              <a:rPr lang="en-US" dirty="0" smtClean="0"/>
              <a:t>XKCD.com</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t="10000" r="8750" b="44444"/>
          <a:stretch>
            <a:fillRect/>
          </a:stretch>
        </p:blipFill>
        <p:spPr bwMode="auto">
          <a:xfrm>
            <a:off x="0" y="1600200"/>
            <a:ext cx="9144000" cy="2567836"/>
          </a:xfrm>
          <a:prstGeom prst="rect">
            <a:avLst/>
          </a:prstGeom>
          <a:noFill/>
          <a:ln w="9525">
            <a:noFill/>
            <a:miter lim="800000"/>
            <a:headEnd/>
            <a:tailEnd/>
          </a:ln>
        </p:spPr>
      </p:pic>
      <p:sp>
        <p:nvSpPr>
          <p:cNvPr id="5" name="Rectangle 4"/>
          <p:cNvSpPr/>
          <p:nvPr/>
        </p:nvSpPr>
        <p:spPr>
          <a:xfrm>
            <a:off x="609600" y="533400"/>
            <a:ext cx="8077200" cy="461665"/>
          </a:xfrm>
          <a:prstGeom prst="rect">
            <a:avLst/>
          </a:prstGeom>
        </p:spPr>
        <p:txBody>
          <a:bodyPr wrap="square">
            <a:spAutoFit/>
          </a:bodyPr>
          <a:lstStyle/>
          <a:p>
            <a:r>
              <a:rPr lang="en-US" sz="2400" b="1" dirty="0" smtClean="0"/>
              <a:t>Are current temperatures the highest earth has ever seen?</a:t>
            </a:r>
            <a:endParaRPr lang="en-US" sz="2400" b="1" dirty="0"/>
          </a:p>
        </p:txBody>
      </p:sp>
      <p:sp>
        <p:nvSpPr>
          <p:cNvPr id="6" name="Rectangle 5"/>
          <p:cNvSpPr/>
          <p:nvPr/>
        </p:nvSpPr>
        <p:spPr>
          <a:xfrm>
            <a:off x="3048000" y="4343400"/>
            <a:ext cx="6096000" cy="923330"/>
          </a:xfrm>
          <a:prstGeom prst="rect">
            <a:avLst/>
          </a:prstGeom>
        </p:spPr>
        <p:txBody>
          <a:bodyPr wrap="square">
            <a:spAutoFit/>
          </a:bodyPr>
          <a:lstStyle/>
          <a:p>
            <a:r>
              <a:rPr lang="en-US" b="1" dirty="0" smtClean="0"/>
              <a:t>Not even close….</a:t>
            </a:r>
          </a:p>
          <a:p>
            <a:endParaRPr lang="en-US" b="1" dirty="0" smtClean="0"/>
          </a:p>
          <a:p>
            <a:r>
              <a:rPr lang="en-US" b="1" dirty="0" smtClean="0"/>
              <a:t>(but they are the highest modern creatures/plants have seen)</a:t>
            </a:r>
            <a:endParaRPr lang="en-US" b="1" dirty="0"/>
          </a:p>
        </p:txBody>
      </p:sp>
      <p:sp>
        <p:nvSpPr>
          <p:cNvPr id="7" name="Rectangle 6"/>
          <p:cNvSpPr/>
          <p:nvPr/>
        </p:nvSpPr>
        <p:spPr>
          <a:xfrm>
            <a:off x="0" y="5934670"/>
            <a:ext cx="6858000" cy="1015663"/>
          </a:xfrm>
          <a:prstGeom prst="rect">
            <a:avLst/>
          </a:prstGeom>
        </p:spPr>
        <p:txBody>
          <a:bodyPr wrap="square">
            <a:spAutoFit/>
          </a:bodyPr>
          <a:lstStyle/>
          <a:p>
            <a:r>
              <a:rPr lang="en-US" sz="2000" dirty="0">
                <a:latin typeface="DaunPenh" pitchFamily="2" charset="0"/>
                <a:cs typeface="DaunPenh" pitchFamily="2" charset="0"/>
              </a:rPr>
              <a:t>'There is nothing new under the sun. It has all been done before.'</a:t>
            </a:r>
          </a:p>
          <a:p>
            <a:r>
              <a:rPr lang="en-US" sz="2000" dirty="0">
                <a:latin typeface="DaunPenh" pitchFamily="2" charset="0"/>
                <a:cs typeface="DaunPenh" pitchFamily="2" charset="0"/>
              </a:rPr>
              <a:t>Sherlock Holmes </a:t>
            </a:r>
          </a:p>
          <a:p>
            <a:r>
              <a:rPr lang="en-US" sz="2000" i="1" dirty="0">
                <a:latin typeface="DaunPenh" pitchFamily="2" charset="0"/>
                <a:cs typeface="DaunPenh" pitchFamily="2" charset="0"/>
              </a:rPr>
              <a:t>-A Study in Scarlet</a:t>
            </a:r>
            <a:endParaRPr lang="en-US" sz="2000" dirty="0">
              <a:latin typeface="DaunPenh" pitchFamily="2" charset="0"/>
              <a:cs typeface="DaunPenh"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cstate="print"/>
          <a:srcRect/>
          <a:stretch>
            <a:fillRect/>
          </a:stretch>
        </p:blipFill>
        <p:spPr bwMode="auto">
          <a:xfrm>
            <a:off x="304800" y="152400"/>
            <a:ext cx="7086600" cy="5638800"/>
          </a:xfrm>
          <a:prstGeom prst="rect">
            <a:avLst/>
          </a:prstGeom>
          <a:noFill/>
          <a:ln w="9525">
            <a:noFill/>
            <a:miter lim="800000"/>
            <a:headEnd/>
            <a:tailEnd/>
          </a:ln>
        </p:spPr>
      </p:pic>
      <p:sp>
        <p:nvSpPr>
          <p:cNvPr id="33795" name="Text Box 3"/>
          <p:cNvSpPr txBox="1">
            <a:spLocks noChangeArrowheads="1"/>
          </p:cNvSpPr>
          <p:nvPr/>
        </p:nvSpPr>
        <p:spPr bwMode="auto">
          <a:xfrm>
            <a:off x="7391400" y="228600"/>
            <a:ext cx="1752600" cy="1281113"/>
          </a:xfrm>
          <a:prstGeom prst="rect">
            <a:avLst/>
          </a:prstGeom>
          <a:solidFill>
            <a:schemeClr val="bg1">
              <a:alpha val="38823"/>
            </a:schemeClr>
          </a:solidFill>
          <a:ln w="9525">
            <a:noFill/>
            <a:miter lim="800000"/>
            <a:headEnd/>
            <a:tailEnd/>
          </a:ln>
        </p:spPr>
        <p:txBody>
          <a:bodyPr>
            <a:spAutoFit/>
          </a:bodyPr>
          <a:lstStyle/>
          <a:p>
            <a:r>
              <a:rPr lang="en-US" sz="2400"/>
              <a:t>Cretaceous </a:t>
            </a:r>
          </a:p>
          <a:p>
            <a:r>
              <a:rPr lang="en-US"/>
              <a:t>(145 – 65 MYA) </a:t>
            </a:r>
          </a:p>
          <a:p>
            <a:r>
              <a:rPr lang="en-US"/>
              <a:t>paleo-map</a:t>
            </a:r>
          </a:p>
        </p:txBody>
      </p:sp>
      <p:sp>
        <p:nvSpPr>
          <p:cNvPr id="90116" name="Text Box 4"/>
          <p:cNvSpPr txBox="1">
            <a:spLocks noChangeArrowheads="1"/>
          </p:cNvSpPr>
          <p:nvPr/>
        </p:nvSpPr>
        <p:spPr bwMode="auto">
          <a:xfrm>
            <a:off x="381000" y="5791200"/>
            <a:ext cx="7010400" cy="1323975"/>
          </a:xfrm>
          <a:prstGeom prst="rect">
            <a:avLst/>
          </a:prstGeom>
          <a:noFill/>
          <a:ln w="9525">
            <a:noFill/>
            <a:miter lim="800000"/>
            <a:headEnd/>
            <a:tailEnd/>
          </a:ln>
        </p:spPr>
        <p:txBody>
          <a:bodyPr>
            <a:spAutoFit/>
          </a:bodyPr>
          <a:lstStyle/>
          <a:p>
            <a:pPr algn="ctr"/>
            <a:r>
              <a:rPr lang="en-US" sz="2000" dirty="0"/>
              <a:t>…100 million years ago it was much hotter….</a:t>
            </a:r>
          </a:p>
          <a:p>
            <a:pPr algn="ctr"/>
            <a:r>
              <a:rPr lang="en-US" sz="2000" dirty="0"/>
              <a:t> 30% more land surface was covered with water!</a:t>
            </a:r>
          </a:p>
          <a:p>
            <a:pPr algn="ctr"/>
            <a:r>
              <a:rPr lang="en-US" sz="2000" dirty="0"/>
              <a:t>(CO</a:t>
            </a:r>
            <a:r>
              <a:rPr lang="en-US" sz="2000" baseline="-25000" dirty="0"/>
              <a:t>2</a:t>
            </a:r>
            <a:r>
              <a:rPr lang="en-US" sz="2000" dirty="0"/>
              <a:t> was 2-4x what we have today)</a:t>
            </a:r>
          </a:p>
          <a:p>
            <a:pPr algn="ct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anim calcmode="lin" valueType="num">
                                      <p:cBhvr additive="base">
                                        <p:cTn id="7" dur="500" fill="hold"/>
                                        <p:tgtEl>
                                          <p:spTgt spid="90116"/>
                                        </p:tgtEl>
                                        <p:attrNameLst>
                                          <p:attrName>ppt_x</p:attrName>
                                        </p:attrNameLst>
                                      </p:cBhvr>
                                      <p:tavLst>
                                        <p:tav tm="0">
                                          <p:val>
                                            <p:strVal val="#ppt_x"/>
                                          </p:val>
                                        </p:tav>
                                        <p:tav tm="100000">
                                          <p:val>
                                            <p:strVal val="#ppt_x"/>
                                          </p:val>
                                        </p:tav>
                                      </p:tavLst>
                                    </p:anim>
                                    <p:anim calcmode="lin" valueType="num">
                                      <p:cBhvr additive="base">
                                        <p:cTn id="8" dur="500" fill="hold"/>
                                        <p:tgtEl>
                                          <p:spTgt spid="901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6"/>
          <p:cNvSpPr txBox="1">
            <a:spLocks noChangeArrowheads="1"/>
          </p:cNvSpPr>
          <p:nvPr/>
        </p:nvSpPr>
        <p:spPr bwMode="auto">
          <a:xfrm>
            <a:off x="838200" y="609600"/>
            <a:ext cx="7308283" cy="923330"/>
          </a:xfrm>
          <a:prstGeom prst="rect">
            <a:avLst/>
          </a:prstGeom>
          <a:noFill/>
          <a:ln w="9525">
            <a:noFill/>
            <a:miter lim="800000"/>
            <a:headEnd/>
            <a:tailEnd/>
          </a:ln>
        </p:spPr>
        <p:txBody>
          <a:bodyPr wrap="none">
            <a:spAutoFit/>
          </a:bodyPr>
          <a:lstStyle/>
          <a:p>
            <a:pPr algn="ctr"/>
            <a:r>
              <a:rPr lang="en-US" b="1" dirty="0"/>
              <a:t>Ok, </a:t>
            </a:r>
            <a:r>
              <a:rPr lang="en-US" b="1" dirty="0" smtClean="0"/>
              <a:t>so global </a:t>
            </a:r>
            <a:r>
              <a:rPr lang="en-US" b="1" dirty="0"/>
              <a:t>temperatures have </a:t>
            </a:r>
            <a:r>
              <a:rPr lang="en-US" b="1" dirty="0" smtClean="0"/>
              <a:t>fluctuated over earth’s history…but </a:t>
            </a:r>
            <a:r>
              <a:rPr lang="en-US" b="1" dirty="0"/>
              <a:t>why? </a:t>
            </a:r>
            <a:endParaRPr lang="en-US" b="1" dirty="0" smtClean="0"/>
          </a:p>
          <a:p>
            <a:pPr algn="ctr"/>
            <a:endParaRPr lang="en-US" b="1" dirty="0"/>
          </a:p>
          <a:p>
            <a:pPr algn="ctr"/>
            <a:r>
              <a:rPr lang="en-US" b="1" dirty="0"/>
              <a:t>And why so cyclical?</a:t>
            </a:r>
          </a:p>
        </p:txBody>
      </p:sp>
      <p:pic>
        <p:nvPicPr>
          <p:cNvPr id="50178" name="Picture 2" descr="http://www.grida.no/images/series/vg-climate/large/2.jpg"/>
          <p:cNvPicPr>
            <a:picLocks noChangeAspect="1" noChangeArrowheads="1"/>
          </p:cNvPicPr>
          <p:nvPr/>
        </p:nvPicPr>
        <p:blipFill>
          <a:blip r:embed="rId2" cstate="print"/>
          <a:srcRect t="50541"/>
          <a:stretch>
            <a:fillRect/>
          </a:stretch>
        </p:blipFill>
        <p:spPr bwMode="auto">
          <a:xfrm>
            <a:off x="304800" y="1894986"/>
            <a:ext cx="8639800" cy="338186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Graphic representation and explanation of the electromagnetic spectrum"/>
          <p:cNvPicPr>
            <a:picLocks noChangeAspect="1" noChangeArrowheads="1"/>
          </p:cNvPicPr>
          <p:nvPr/>
        </p:nvPicPr>
        <p:blipFill>
          <a:blip r:embed="rId2" cstate="print"/>
          <a:srcRect/>
          <a:stretch>
            <a:fillRect/>
          </a:stretch>
        </p:blipFill>
        <p:spPr bwMode="auto">
          <a:xfrm>
            <a:off x="2590800" y="152400"/>
            <a:ext cx="4648200" cy="10178539"/>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4"/>
          <p:cNvSpPr txBox="1">
            <a:spLocks noChangeArrowheads="1"/>
          </p:cNvSpPr>
          <p:nvPr/>
        </p:nvSpPr>
        <p:spPr bwMode="auto">
          <a:xfrm>
            <a:off x="3657600" y="228600"/>
            <a:ext cx="2051050" cy="366713"/>
          </a:xfrm>
          <a:prstGeom prst="rect">
            <a:avLst/>
          </a:prstGeom>
          <a:noFill/>
          <a:ln w="9525">
            <a:noFill/>
            <a:miter lim="800000"/>
            <a:headEnd/>
            <a:tailEnd/>
          </a:ln>
        </p:spPr>
        <p:txBody>
          <a:bodyPr wrap="none">
            <a:spAutoFit/>
          </a:bodyPr>
          <a:lstStyle/>
          <a:p>
            <a:r>
              <a:rPr lang="en-US" b="1"/>
              <a:t>1. Plate tectonics</a:t>
            </a:r>
          </a:p>
        </p:txBody>
      </p:sp>
      <p:sp>
        <p:nvSpPr>
          <p:cNvPr id="37891" name="Text Box 7"/>
          <p:cNvSpPr txBox="1">
            <a:spLocks noChangeArrowheads="1"/>
          </p:cNvSpPr>
          <p:nvPr/>
        </p:nvSpPr>
        <p:spPr bwMode="auto">
          <a:xfrm>
            <a:off x="381000" y="5943600"/>
            <a:ext cx="8305800" cy="646113"/>
          </a:xfrm>
          <a:prstGeom prst="rect">
            <a:avLst/>
          </a:prstGeom>
          <a:noFill/>
          <a:ln w="9525">
            <a:noFill/>
            <a:miter lim="800000"/>
            <a:headEnd/>
            <a:tailEnd/>
          </a:ln>
        </p:spPr>
        <p:txBody>
          <a:bodyPr>
            <a:spAutoFit/>
          </a:bodyPr>
          <a:lstStyle/>
          <a:p>
            <a:pPr algn="ctr"/>
            <a:r>
              <a:rPr lang="en-US" dirty="0"/>
              <a:t>(time scale = </a:t>
            </a:r>
            <a:r>
              <a:rPr lang="en-US" dirty="0">
                <a:solidFill>
                  <a:schemeClr val="accent2">
                    <a:lumMod val="75000"/>
                  </a:schemeClr>
                </a:solidFill>
              </a:rPr>
              <a:t>millions of years</a:t>
            </a:r>
            <a:r>
              <a:rPr lang="en-US" dirty="0"/>
              <a:t>…so what about variations on smaller time scales like  tens of thousands of years, i.e. our glacial/interglacial periods?)</a:t>
            </a:r>
          </a:p>
        </p:txBody>
      </p:sp>
      <p:pic>
        <p:nvPicPr>
          <p:cNvPr id="49154" name="Picture 2" descr="http://www.geography.hunter.cuny.edu/~tbw/ncc/notes/chap4.wc/14.climate.change/plate.tectonics.jpg"/>
          <p:cNvPicPr>
            <a:picLocks noChangeAspect="1" noChangeArrowheads="1"/>
          </p:cNvPicPr>
          <p:nvPr/>
        </p:nvPicPr>
        <p:blipFill>
          <a:blip r:embed="rId2" cstate="print"/>
          <a:srcRect/>
          <a:stretch>
            <a:fillRect/>
          </a:stretch>
        </p:blipFill>
        <p:spPr bwMode="auto">
          <a:xfrm>
            <a:off x="1828800" y="666472"/>
            <a:ext cx="5181600" cy="5005242"/>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4"/>
          <p:cNvSpPr txBox="1">
            <a:spLocks noChangeArrowheads="1"/>
          </p:cNvSpPr>
          <p:nvPr/>
        </p:nvSpPr>
        <p:spPr bwMode="auto">
          <a:xfrm>
            <a:off x="0" y="228600"/>
            <a:ext cx="6705600" cy="5908675"/>
          </a:xfrm>
          <a:prstGeom prst="rect">
            <a:avLst/>
          </a:prstGeom>
          <a:noFill/>
          <a:ln w="9525">
            <a:noFill/>
            <a:miter lim="800000"/>
            <a:headEnd/>
            <a:tailEnd/>
          </a:ln>
        </p:spPr>
        <p:txBody>
          <a:bodyPr>
            <a:spAutoFit/>
          </a:bodyPr>
          <a:lstStyle/>
          <a:p>
            <a:r>
              <a:rPr lang="en-US" b="1" dirty="0"/>
              <a:t>2. </a:t>
            </a:r>
            <a:r>
              <a:rPr lang="en-US" b="1" dirty="0" err="1"/>
              <a:t>Milankovitch</a:t>
            </a:r>
            <a:r>
              <a:rPr lang="en-US" b="1" dirty="0"/>
              <a:t> Cycles</a:t>
            </a:r>
          </a:p>
          <a:p>
            <a:endParaRPr lang="en-US" b="1" dirty="0"/>
          </a:p>
          <a:p>
            <a:r>
              <a:rPr lang="en-US" b="1" dirty="0"/>
              <a:t>	- variations in shape of earth’s orbit (</a:t>
            </a:r>
            <a:r>
              <a:rPr lang="en-US" b="1" dirty="0">
                <a:solidFill>
                  <a:schemeClr val="accent2">
                    <a:lumMod val="75000"/>
                  </a:schemeClr>
                </a:solidFill>
              </a:rPr>
              <a:t>eccentricity</a:t>
            </a:r>
            <a:r>
              <a:rPr lang="en-US" b="1" dirty="0"/>
              <a:t>)</a:t>
            </a:r>
          </a:p>
          <a:p>
            <a:r>
              <a:rPr lang="en-US" b="1" dirty="0"/>
              <a:t>		- as orbit becomes more elliptical, 			</a:t>
            </a:r>
            <a:r>
              <a:rPr lang="en-US" b="1" dirty="0" smtClean="0"/>
              <a:t>	seasonal </a:t>
            </a:r>
            <a:r>
              <a:rPr lang="en-US" b="1" dirty="0"/>
              <a:t>heating and cooling is more 			</a:t>
            </a:r>
            <a:r>
              <a:rPr lang="en-US" b="1" dirty="0" smtClean="0"/>
              <a:t>	pronounced </a:t>
            </a:r>
            <a:endParaRPr lang="en-US" b="1" dirty="0"/>
          </a:p>
          <a:p>
            <a:endParaRPr lang="en-US" b="1" dirty="0"/>
          </a:p>
          <a:p>
            <a:endParaRPr lang="en-US" b="1" dirty="0"/>
          </a:p>
          <a:p>
            <a:endParaRPr lang="en-US" b="1" dirty="0"/>
          </a:p>
          <a:p>
            <a:endParaRPr lang="en-US" b="1" dirty="0"/>
          </a:p>
          <a:p>
            <a:r>
              <a:rPr lang="en-US" b="1" dirty="0"/>
              <a:t>	- variations in earth’s tilt angle (</a:t>
            </a:r>
            <a:r>
              <a:rPr lang="en-US" b="1" dirty="0">
                <a:solidFill>
                  <a:schemeClr val="accent2">
                    <a:lumMod val="75000"/>
                  </a:schemeClr>
                </a:solidFill>
              </a:rPr>
              <a:t>obliquity</a:t>
            </a:r>
            <a:r>
              <a:rPr lang="en-US" b="1" dirty="0"/>
              <a:t>)</a:t>
            </a:r>
          </a:p>
          <a:p>
            <a:r>
              <a:rPr lang="en-US" b="1" dirty="0"/>
              <a:t>		- increases seasonal variation at high 			</a:t>
            </a:r>
            <a:r>
              <a:rPr lang="en-US" b="1" dirty="0" smtClean="0"/>
              <a:t>	latitudes</a:t>
            </a:r>
            <a:endParaRPr lang="en-US" b="1" dirty="0"/>
          </a:p>
          <a:p>
            <a:endParaRPr lang="en-US" b="1" dirty="0"/>
          </a:p>
          <a:p>
            <a:endParaRPr lang="en-US" b="1" dirty="0"/>
          </a:p>
          <a:p>
            <a:endParaRPr lang="en-US" b="1" dirty="0"/>
          </a:p>
          <a:p>
            <a:endParaRPr lang="en-US" b="1" dirty="0"/>
          </a:p>
          <a:p>
            <a:r>
              <a:rPr lang="en-US" b="1" dirty="0"/>
              <a:t>	</a:t>
            </a:r>
          </a:p>
          <a:p>
            <a:endParaRPr lang="en-US" b="1" dirty="0"/>
          </a:p>
          <a:p>
            <a:r>
              <a:rPr lang="en-US" b="1" dirty="0"/>
              <a:t>	- wobbling of earth’s axis (</a:t>
            </a:r>
            <a:r>
              <a:rPr lang="en-US" b="1" dirty="0">
                <a:solidFill>
                  <a:schemeClr val="accent2">
                    <a:lumMod val="75000"/>
                  </a:schemeClr>
                </a:solidFill>
              </a:rPr>
              <a:t>precession</a:t>
            </a:r>
            <a:r>
              <a:rPr lang="en-US" b="1" dirty="0"/>
              <a:t>)</a:t>
            </a:r>
          </a:p>
          <a:p>
            <a:r>
              <a:rPr lang="en-US" b="1" dirty="0"/>
              <a:t>		- affects when seasons begin</a:t>
            </a:r>
          </a:p>
        </p:txBody>
      </p:sp>
      <p:pic>
        <p:nvPicPr>
          <p:cNvPr id="38915" name="Picture 9" descr="milan1"/>
          <p:cNvPicPr>
            <a:picLocks noChangeAspect="1" noChangeArrowheads="1"/>
          </p:cNvPicPr>
          <p:nvPr/>
        </p:nvPicPr>
        <p:blipFill>
          <a:blip r:embed="rId2" cstate="print"/>
          <a:srcRect/>
          <a:stretch>
            <a:fillRect/>
          </a:stretch>
        </p:blipFill>
        <p:spPr bwMode="auto">
          <a:xfrm>
            <a:off x="6858000" y="304800"/>
            <a:ext cx="1704975" cy="1657350"/>
          </a:xfrm>
          <a:prstGeom prst="rect">
            <a:avLst/>
          </a:prstGeom>
          <a:noFill/>
          <a:ln w="9525">
            <a:noFill/>
            <a:miter lim="800000"/>
            <a:headEnd/>
            <a:tailEnd/>
          </a:ln>
        </p:spPr>
      </p:pic>
      <p:pic>
        <p:nvPicPr>
          <p:cNvPr id="38916" name="Picture 10" descr="milan2"/>
          <p:cNvPicPr>
            <a:picLocks noChangeAspect="1" noChangeArrowheads="1"/>
          </p:cNvPicPr>
          <p:nvPr/>
        </p:nvPicPr>
        <p:blipFill>
          <a:blip r:embed="rId3" cstate="print"/>
          <a:srcRect/>
          <a:stretch>
            <a:fillRect/>
          </a:stretch>
        </p:blipFill>
        <p:spPr bwMode="auto">
          <a:xfrm>
            <a:off x="6172200" y="2209800"/>
            <a:ext cx="2381250" cy="2286000"/>
          </a:xfrm>
          <a:prstGeom prst="rect">
            <a:avLst/>
          </a:prstGeom>
          <a:noFill/>
          <a:ln w="9525">
            <a:noFill/>
            <a:miter lim="800000"/>
            <a:headEnd/>
            <a:tailEnd/>
          </a:ln>
        </p:spPr>
      </p:pic>
      <p:pic>
        <p:nvPicPr>
          <p:cNvPr id="38917" name="Picture 11" descr="milan3"/>
          <p:cNvPicPr>
            <a:picLocks noChangeAspect="1" noChangeArrowheads="1"/>
          </p:cNvPicPr>
          <p:nvPr/>
        </p:nvPicPr>
        <p:blipFill>
          <a:blip r:embed="rId4" cstate="print"/>
          <a:srcRect/>
          <a:stretch>
            <a:fillRect/>
          </a:stretch>
        </p:blipFill>
        <p:spPr bwMode="auto">
          <a:xfrm>
            <a:off x="6781800" y="4648200"/>
            <a:ext cx="1714500" cy="1952625"/>
          </a:xfrm>
          <a:prstGeom prst="rect">
            <a:avLst/>
          </a:prstGeom>
          <a:noFill/>
          <a:ln w="9525">
            <a:noFill/>
            <a:miter lim="800000"/>
            <a:headEnd/>
            <a:tailEnd/>
          </a:ln>
        </p:spPr>
      </p:pic>
      <p:sp>
        <p:nvSpPr>
          <p:cNvPr id="38918" name="Rectangle 5"/>
          <p:cNvSpPr>
            <a:spLocks noChangeArrowheads="1"/>
          </p:cNvSpPr>
          <p:nvPr/>
        </p:nvSpPr>
        <p:spPr bwMode="auto">
          <a:xfrm>
            <a:off x="0" y="6488668"/>
            <a:ext cx="7848600" cy="369332"/>
          </a:xfrm>
          <a:prstGeom prst="rect">
            <a:avLst/>
          </a:prstGeom>
          <a:noFill/>
          <a:ln w="9525">
            <a:noFill/>
            <a:miter lim="800000"/>
            <a:headEnd/>
            <a:tailEnd/>
          </a:ln>
        </p:spPr>
        <p:txBody>
          <a:bodyPr wrap="square">
            <a:spAutoFit/>
          </a:bodyPr>
          <a:lstStyle/>
          <a:p>
            <a:r>
              <a:rPr lang="en-US" dirty="0"/>
              <a:t>http://</a:t>
            </a:r>
            <a:r>
              <a:rPr lang="en-US" dirty="0">
                <a:hlinkClick r:id="rId5"/>
              </a:rPr>
              <a:t>www.wwnorton.com/college/geo/egeo2/content/animations/18_2.htm</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Box 4"/>
          <p:cNvSpPr txBox="1">
            <a:spLocks noChangeArrowheads="1"/>
          </p:cNvSpPr>
          <p:nvPr/>
        </p:nvSpPr>
        <p:spPr bwMode="auto">
          <a:xfrm>
            <a:off x="5867400" y="1752600"/>
            <a:ext cx="1787525" cy="338138"/>
          </a:xfrm>
          <a:prstGeom prst="rect">
            <a:avLst/>
          </a:prstGeom>
          <a:solidFill>
            <a:schemeClr val="bg1"/>
          </a:solidFill>
          <a:ln w="9525">
            <a:noFill/>
            <a:miter lim="800000"/>
            <a:headEnd/>
            <a:tailEnd/>
          </a:ln>
        </p:spPr>
        <p:txBody>
          <a:bodyPr>
            <a:spAutoFit/>
          </a:bodyPr>
          <a:lstStyle/>
          <a:p>
            <a:r>
              <a:rPr lang="en-US" sz="1600" b="1"/>
              <a:t>Obliquity</a:t>
            </a:r>
          </a:p>
        </p:txBody>
      </p:sp>
      <p:sp>
        <p:nvSpPr>
          <p:cNvPr id="39941" name="TextBox 5"/>
          <p:cNvSpPr txBox="1">
            <a:spLocks noChangeArrowheads="1"/>
          </p:cNvSpPr>
          <p:nvPr/>
        </p:nvSpPr>
        <p:spPr bwMode="auto">
          <a:xfrm>
            <a:off x="304800" y="304800"/>
            <a:ext cx="8492261" cy="400110"/>
          </a:xfrm>
          <a:prstGeom prst="rect">
            <a:avLst/>
          </a:prstGeom>
          <a:noFill/>
          <a:ln w="9525">
            <a:noFill/>
            <a:miter lim="800000"/>
            <a:headEnd/>
            <a:tailEnd/>
          </a:ln>
        </p:spPr>
        <p:txBody>
          <a:bodyPr wrap="none">
            <a:spAutoFit/>
          </a:bodyPr>
          <a:lstStyle/>
          <a:p>
            <a:r>
              <a:rPr lang="en-US" sz="2000" b="1" dirty="0">
                <a:solidFill>
                  <a:srgbClr val="0033CC"/>
                </a:solidFill>
              </a:rPr>
              <a:t>The combined </a:t>
            </a:r>
            <a:r>
              <a:rPr lang="en-US" sz="2000" b="1" dirty="0" smtClean="0">
                <a:solidFill>
                  <a:srgbClr val="0033CC"/>
                </a:solidFill>
              </a:rPr>
              <a:t>effect results in glacial/interglacial periodicity of </a:t>
            </a:r>
            <a:r>
              <a:rPr lang="en-US" sz="2000" b="1" dirty="0" smtClean="0">
                <a:solidFill>
                  <a:srgbClr val="0033CC"/>
                </a:solidFill>
                <a:latin typeface="Calibri"/>
              </a:rPr>
              <a:t>~</a:t>
            </a:r>
            <a:r>
              <a:rPr lang="en-US" sz="2000" b="1" dirty="0" smtClean="0">
                <a:solidFill>
                  <a:srgbClr val="0033CC"/>
                </a:solidFill>
              </a:rPr>
              <a:t>100,000 years</a:t>
            </a:r>
            <a:endParaRPr lang="en-US" sz="2000" b="1" dirty="0">
              <a:solidFill>
                <a:srgbClr val="0033CC"/>
              </a:solidFill>
            </a:endParaRPr>
          </a:p>
        </p:txBody>
      </p:sp>
      <p:pic>
        <p:nvPicPr>
          <p:cNvPr id="47106" name="Picture 2" descr="http://vietsciences.free.fr/lichsu/images/chuky-milankovitch.png"/>
          <p:cNvPicPr>
            <a:picLocks noChangeAspect="1" noChangeArrowheads="1"/>
          </p:cNvPicPr>
          <p:nvPr/>
        </p:nvPicPr>
        <p:blipFill>
          <a:blip r:embed="rId2" cstate="print"/>
          <a:srcRect/>
          <a:stretch>
            <a:fillRect/>
          </a:stretch>
        </p:blipFill>
        <p:spPr bwMode="auto">
          <a:xfrm>
            <a:off x="762000" y="914400"/>
            <a:ext cx="7076235" cy="5362576"/>
          </a:xfrm>
          <a:prstGeom prst="rect">
            <a:avLst/>
          </a:prstGeom>
          <a:noFill/>
        </p:spPr>
      </p:pic>
      <p:sp>
        <p:nvSpPr>
          <p:cNvPr id="7" name="TextBox 6"/>
          <p:cNvSpPr txBox="1"/>
          <p:nvPr/>
        </p:nvSpPr>
        <p:spPr>
          <a:xfrm>
            <a:off x="8153400" y="2286000"/>
            <a:ext cx="547650" cy="369332"/>
          </a:xfrm>
          <a:prstGeom prst="rect">
            <a:avLst/>
          </a:prstGeom>
          <a:noFill/>
        </p:spPr>
        <p:txBody>
          <a:bodyPr wrap="none" rtlCol="0">
            <a:spAutoFit/>
          </a:bodyPr>
          <a:lstStyle/>
          <a:p>
            <a:r>
              <a:rPr lang="en-US" dirty="0" smtClean="0"/>
              <a:t>TILT</a:t>
            </a:r>
            <a:endParaRPr lang="en-US" dirty="0"/>
          </a:p>
        </p:txBody>
      </p:sp>
      <p:sp>
        <p:nvSpPr>
          <p:cNvPr id="8" name="TextBox 7"/>
          <p:cNvSpPr txBox="1"/>
          <p:nvPr/>
        </p:nvSpPr>
        <p:spPr>
          <a:xfrm>
            <a:off x="7924800" y="1524000"/>
            <a:ext cx="999697" cy="369332"/>
          </a:xfrm>
          <a:prstGeom prst="rect">
            <a:avLst/>
          </a:prstGeom>
          <a:noFill/>
        </p:spPr>
        <p:txBody>
          <a:bodyPr wrap="none" rtlCol="0">
            <a:spAutoFit/>
          </a:bodyPr>
          <a:lstStyle/>
          <a:p>
            <a:r>
              <a:rPr lang="en-US" dirty="0" smtClean="0"/>
              <a:t>WOBBLE</a:t>
            </a:r>
            <a:endParaRPr lang="en-US" dirty="0"/>
          </a:p>
        </p:txBody>
      </p:sp>
      <p:sp>
        <p:nvSpPr>
          <p:cNvPr id="9" name="TextBox 8"/>
          <p:cNvSpPr txBox="1"/>
          <p:nvPr/>
        </p:nvSpPr>
        <p:spPr>
          <a:xfrm>
            <a:off x="8077200" y="3048000"/>
            <a:ext cx="1066800" cy="646331"/>
          </a:xfrm>
          <a:prstGeom prst="rect">
            <a:avLst/>
          </a:prstGeom>
          <a:noFill/>
        </p:spPr>
        <p:txBody>
          <a:bodyPr wrap="square" rtlCol="0">
            <a:spAutoFit/>
          </a:bodyPr>
          <a:lstStyle/>
          <a:p>
            <a:r>
              <a:rPr lang="en-US" dirty="0" smtClean="0"/>
              <a:t>ORBIT SHAPE</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2" cstate="print"/>
          <a:srcRect r="-363" b="61751"/>
          <a:stretch>
            <a:fillRect/>
          </a:stretch>
        </p:blipFill>
        <p:spPr bwMode="auto">
          <a:xfrm>
            <a:off x="0" y="838200"/>
            <a:ext cx="4516438" cy="4648200"/>
          </a:xfrm>
          <a:prstGeom prst="rect">
            <a:avLst/>
          </a:prstGeom>
          <a:noFill/>
          <a:ln w="9525">
            <a:noFill/>
            <a:miter lim="800000"/>
            <a:headEnd/>
            <a:tailEnd/>
          </a:ln>
        </p:spPr>
      </p:pic>
      <p:pic>
        <p:nvPicPr>
          <p:cNvPr id="110595" name="Picture 3"/>
          <p:cNvPicPr>
            <a:picLocks noChangeAspect="1" noChangeArrowheads="1"/>
          </p:cNvPicPr>
          <p:nvPr/>
        </p:nvPicPr>
        <p:blipFill>
          <a:blip r:embed="rId2" cstate="print"/>
          <a:srcRect l="2908" t="37711" r="-363" b="33199"/>
          <a:stretch>
            <a:fillRect/>
          </a:stretch>
        </p:blipFill>
        <p:spPr bwMode="auto">
          <a:xfrm>
            <a:off x="4572000" y="1828800"/>
            <a:ext cx="4572000" cy="3684588"/>
          </a:xfrm>
          <a:prstGeom prst="rect">
            <a:avLst/>
          </a:prstGeom>
          <a:noFill/>
          <a:ln w="9525">
            <a:noFill/>
            <a:miter lim="800000"/>
            <a:headEnd/>
            <a:tailEnd/>
          </a:ln>
        </p:spPr>
      </p:pic>
      <p:sp>
        <p:nvSpPr>
          <p:cNvPr id="110596" name="Text Box 4"/>
          <p:cNvSpPr txBox="1">
            <a:spLocks noChangeArrowheads="1"/>
          </p:cNvSpPr>
          <p:nvPr/>
        </p:nvSpPr>
        <p:spPr bwMode="auto">
          <a:xfrm>
            <a:off x="381000" y="5486400"/>
            <a:ext cx="8001000" cy="400110"/>
          </a:xfrm>
          <a:prstGeom prst="rect">
            <a:avLst/>
          </a:prstGeom>
          <a:solidFill>
            <a:schemeClr val="bg1">
              <a:alpha val="21960"/>
            </a:schemeClr>
          </a:solidFill>
          <a:ln w="9525">
            <a:noFill/>
            <a:miter lim="800000"/>
            <a:headEnd/>
            <a:tailEnd/>
          </a:ln>
        </p:spPr>
        <p:txBody>
          <a:bodyPr>
            <a:spAutoFit/>
          </a:bodyPr>
          <a:lstStyle/>
          <a:p>
            <a:endParaRPr lang="en-US" sz="2000" dirty="0"/>
          </a:p>
        </p:txBody>
      </p:sp>
      <p:sp>
        <p:nvSpPr>
          <p:cNvPr id="43013" name="Text Box 5"/>
          <p:cNvSpPr txBox="1">
            <a:spLocks noChangeArrowheads="1"/>
          </p:cNvSpPr>
          <p:nvPr/>
        </p:nvSpPr>
        <p:spPr bwMode="auto">
          <a:xfrm>
            <a:off x="4724400" y="238035"/>
            <a:ext cx="4350113" cy="830997"/>
          </a:xfrm>
          <a:prstGeom prst="rect">
            <a:avLst/>
          </a:prstGeom>
          <a:noFill/>
          <a:ln w="9525">
            <a:noFill/>
            <a:miter lim="800000"/>
            <a:headEnd/>
            <a:tailEnd/>
          </a:ln>
        </p:spPr>
        <p:txBody>
          <a:bodyPr wrap="square">
            <a:spAutoFit/>
          </a:bodyPr>
          <a:lstStyle/>
          <a:p>
            <a:r>
              <a:rPr lang="en-US" sz="2400" b="1" dirty="0">
                <a:solidFill>
                  <a:srgbClr val="C00000"/>
                </a:solidFill>
              </a:rPr>
              <a:t>So are current warming trends just part of natural cycles?</a:t>
            </a:r>
          </a:p>
        </p:txBody>
      </p:sp>
      <p:sp>
        <p:nvSpPr>
          <p:cNvPr id="43015" name="TextBox 3"/>
          <p:cNvSpPr txBox="1">
            <a:spLocks noChangeArrowheads="1"/>
          </p:cNvSpPr>
          <p:nvPr/>
        </p:nvSpPr>
        <p:spPr bwMode="auto">
          <a:xfrm>
            <a:off x="69485" y="5699107"/>
            <a:ext cx="9005029" cy="400110"/>
          </a:xfrm>
          <a:prstGeom prst="rect">
            <a:avLst/>
          </a:prstGeom>
          <a:noFill/>
          <a:ln w="9525">
            <a:noFill/>
            <a:miter lim="800000"/>
            <a:headEnd/>
            <a:tailEnd/>
          </a:ln>
        </p:spPr>
        <p:txBody>
          <a:bodyPr wrap="none">
            <a:spAutoFit/>
          </a:bodyPr>
          <a:lstStyle/>
          <a:p>
            <a:r>
              <a:rPr lang="en-US" sz="2000" dirty="0" smtClean="0">
                <a:effectLst>
                  <a:outerShdw blurRad="38100" dist="38100" dir="2700000" algn="tl">
                    <a:srgbClr val="000000">
                      <a:alpha val="43137"/>
                    </a:srgbClr>
                  </a:outerShdw>
                </a:effectLst>
              </a:rPr>
              <a:t>Computer models based on our best understanding of processes that control climate</a:t>
            </a:r>
            <a:endParaRPr lang="en-US"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05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059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0596">
                                            <p:bg/>
                                          </p:spTgt>
                                        </p:tgtEl>
                                        <p:attrNameLst>
                                          <p:attrName>style.visibility</p:attrName>
                                        </p:attrNameLst>
                                      </p:cBhvr>
                                      <p:to>
                                        <p:strVal val="visible"/>
                                      </p:to>
                                    </p:set>
                                    <p:animEffect transition="in" filter="fade">
                                      <p:cBhvr>
                                        <p:cTn id="15" dur="2000"/>
                                        <p:tgtEl>
                                          <p:spTgt spid="110596">
                                            <p:bg/>
                                          </p:spTgt>
                                        </p:tgtEl>
                                      </p:cBhvr>
                                    </p:animEffect>
                                  </p:childTnLst>
                                </p:cTn>
                              </p:par>
                              <p:par>
                                <p:cTn id="16" presetID="10" presetClass="entr" presetSubtype="0" fill="hold" grpId="0" nodeType="withEffect" nodePh="1">
                                  <p:stCondLst>
                                    <p:cond delay="0"/>
                                  </p:stCondLst>
                                  <p:endCondLst>
                                    <p:cond evt="begin" delay="0">
                                      <p:tn val="16"/>
                                    </p:cond>
                                  </p:endCondLst>
                                  <p:childTnLst>
                                    <p:set>
                                      <p:cBhvr>
                                        <p:cTn id="17" dur="1" fill="hold">
                                          <p:stCondLst>
                                            <p:cond delay="0"/>
                                          </p:stCondLst>
                                        </p:cTn>
                                        <p:tgtEl>
                                          <p:spTgt spid="110596">
                                            <p:txEl>
                                              <p:pRg st="0" end="0"/>
                                            </p:txEl>
                                          </p:spTgt>
                                        </p:tgtEl>
                                        <p:attrNameLst>
                                          <p:attrName>style.visibility</p:attrName>
                                        </p:attrNameLst>
                                      </p:cBhvr>
                                      <p:to>
                                        <p:strVal val="visible"/>
                                      </p:to>
                                    </p:set>
                                    <p:animEffect transition="in" filter="fade">
                                      <p:cBhvr>
                                        <p:cTn id="18" dur="2000"/>
                                        <p:tgtEl>
                                          <p:spTgt spid="1105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build="allAtOnce"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srcRect t="66801"/>
          <a:stretch>
            <a:fillRect/>
          </a:stretch>
        </p:blipFill>
        <p:spPr bwMode="auto">
          <a:xfrm>
            <a:off x="1066800" y="296863"/>
            <a:ext cx="7010400" cy="6284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5"/>
          <p:cNvPicPr>
            <a:picLocks noChangeAspect="1" noChangeArrowheads="1"/>
          </p:cNvPicPr>
          <p:nvPr/>
        </p:nvPicPr>
        <p:blipFill>
          <a:blip r:embed="rId2" cstate="print"/>
          <a:srcRect/>
          <a:stretch>
            <a:fillRect/>
          </a:stretch>
        </p:blipFill>
        <p:spPr bwMode="auto">
          <a:xfrm>
            <a:off x="152400" y="838200"/>
            <a:ext cx="3962400" cy="476250"/>
          </a:xfrm>
          <a:prstGeom prst="rect">
            <a:avLst/>
          </a:prstGeom>
          <a:noFill/>
          <a:ln w="9525">
            <a:noFill/>
            <a:miter lim="800000"/>
            <a:headEnd/>
            <a:tailEnd/>
          </a:ln>
        </p:spPr>
      </p:pic>
      <p:pic>
        <p:nvPicPr>
          <p:cNvPr id="43011" name="Picture 9" descr="ice lab"/>
          <p:cNvPicPr>
            <a:picLocks noChangeAspect="1" noChangeArrowheads="1"/>
          </p:cNvPicPr>
          <p:nvPr/>
        </p:nvPicPr>
        <p:blipFill>
          <a:blip r:embed="rId3" cstate="print"/>
          <a:srcRect/>
          <a:stretch>
            <a:fillRect/>
          </a:stretch>
        </p:blipFill>
        <p:spPr bwMode="auto">
          <a:xfrm>
            <a:off x="152400" y="1295400"/>
            <a:ext cx="3984625" cy="3194050"/>
          </a:xfrm>
          <a:prstGeom prst="rect">
            <a:avLst/>
          </a:prstGeom>
          <a:noFill/>
          <a:ln w="9525">
            <a:noFill/>
            <a:miter lim="800000"/>
            <a:headEnd/>
            <a:tailEnd/>
          </a:ln>
        </p:spPr>
      </p:pic>
      <p:pic>
        <p:nvPicPr>
          <p:cNvPr id="43012" name="Picture 10" descr="ice lab photo"/>
          <p:cNvPicPr>
            <a:picLocks noChangeAspect="1" noChangeArrowheads="1"/>
          </p:cNvPicPr>
          <p:nvPr/>
        </p:nvPicPr>
        <p:blipFill>
          <a:blip r:embed="rId4" cstate="print"/>
          <a:srcRect/>
          <a:stretch>
            <a:fillRect/>
          </a:stretch>
        </p:blipFill>
        <p:spPr bwMode="auto">
          <a:xfrm>
            <a:off x="4724400" y="1066800"/>
            <a:ext cx="3621088" cy="5424488"/>
          </a:xfrm>
          <a:prstGeom prst="rect">
            <a:avLst/>
          </a:prstGeom>
          <a:noFill/>
          <a:ln w="9525">
            <a:noFill/>
            <a:miter lim="800000"/>
            <a:headEnd/>
            <a:tailEnd/>
          </a:ln>
        </p:spPr>
      </p:pic>
      <p:sp>
        <p:nvSpPr>
          <p:cNvPr id="43013" name="TextBox 4"/>
          <p:cNvSpPr txBox="1">
            <a:spLocks noChangeArrowheads="1"/>
          </p:cNvSpPr>
          <p:nvPr/>
        </p:nvSpPr>
        <p:spPr bwMode="auto">
          <a:xfrm>
            <a:off x="381000" y="4648200"/>
            <a:ext cx="3962400" cy="1754326"/>
          </a:xfrm>
          <a:prstGeom prst="rect">
            <a:avLst/>
          </a:prstGeom>
          <a:noFill/>
          <a:ln w="9525">
            <a:noFill/>
            <a:miter lim="800000"/>
            <a:headEnd/>
            <a:tailEnd/>
          </a:ln>
        </p:spPr>
        <p:txBody>
          <a:bodyPr wrap="square">
            <a:spAutoFit/>
          </a:bodyPr>
          <a:lstStyle/>
          <a:p>
            <a:r>
              <a:rPr lang="en-US" dirty="0"/>
              <a:t>Ice cores can provide atmospheric gas/dust/aerosol data for approximately the past </a:t>
            </a:r>
            <a:r>
              <a:rPr lang="en-US" dirty="0" smtClean="0"/>
              <a:t>1 </a:t>
            </a:r>
            <a:r>
              <a:rPr lang="en-US" dirty="0"/>
              <a:t>million </a:t>
            </a:r>
            <a:r>
              <a:rPr lang="en-US" dirty="0" smtClean="0"/>
              <a:t>years  </a:t>
            </a:r>
            <a:r>
              <a:rPr lang="en-US" dirty="0"/>
              <a:t>– </a:t>
            </a:r>
            <a:r>
              <a:rPr lang="en-US" dirty="0" smtClean="0"/>
              <a:t> beyond </a:t>
            </a:r>
            <a:r>
              <a:rPr lang="en-US" dirty="0"/>
              <a:t>that we depend on the geologic </a:t>
            </a:r>
            <a:r>
              <a:rPr lang="en-US" dirty="0" smtClean="0"/>
              <a:t>record to approximate climate  </a:t>
            </a:r>
            <a:r>
              <a:rPr lang="en-US" dirty="0" smtClean="0"/>
              <a:t>(through geologic record and stable isotop</a:t>
            </a:r>
            <a:r>
              <a:rPr lang="en-US" dirty="0" smtClean="0"/>
              <a:t>e data</a:t>
            </a:r>
            <a:r>
              <a:rPr lang="en-US" dirty="0" smtClean="0"/>
              <a:t>)</a:t>
            </a:r>
            <a:endParaRPr lang="en-US" dirty="0"/>
          </a:p>
        </p:txBody>
      </p:sp>
      <p:sp>
        <p:nvSpPr>
          <p:cNvPr id="46087" name="Text Box 5"/>
          <p:cNvSpPr txBox="1">
            <a:spLocks noChangeArrowheads="1"/>
          </p:cNvSpPr>
          <p:nvPr/>
        </p:nvSpPr>
        <p:spPr bwMode="auto">
          <a:xfrm>
            <a:off x="0" y="184666"/>
            <a:ext cx="9144000" cy="369332"/>
          </a:xfrm>
          <a:prstGeom prst="rect">
            <a:avLst/>
          </a:prstGeom>
          <a:noFill/>
          <a:ln w="9525">
            <a:noFill/>
            <a:miter lim="800000"/>
            <a:headEnd/>
            <a:tailEnd/>
          </a:ln>
        </p:spPr>
        <p:txBody>
          <a:bodyPr wrap="square">
            <a:spAutoFit/>
          </a:bodyPr>
          <a:lstStyle/>
          <a:p>
            <a:r>
              <a:rPr lang="en-US" b="1" dirty="0" smtClean="0"/>
              <a:t>How </a:t>
            </a:r>
            <a:r>
              <a:rPr lang="en-US" b="1" dirty="0"/>
              <a:t>do we measure the gases that were in the atmosphere tens of thousands of years ago</a:t>
            </a:r>
            <a:r>
              <a:rPr lang="en-US" b="1" dirty="0" smtClean="0"/>
              <a:t>? </a:t>
            </a:r>
            <a:endParaRPr lang="en-US" b="1"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dissolve">
                                      <p:cBhvr>
                                        <p:cTn id="7" dur="500"/>
                                        <p:tgtEl>
                                          <p:spTgt spid="43010"/>
                                        </p:tgtEl>
                                      </p:cBhvr>
                                    </p:animEffect>
                                  </p:childTnLst>
                                </p:cTn>
                              </p:par>
                              <p:par>
                                <p:cTn id="8" presetID="9" presetClass="entr" presetSubtype="0" fill="hold" nodeType="withEffect">
                                  <p:stCondLst>
                                    <p:cond delay="0"/>
                                  </p:stCondLst>
                                  <p:childTnLst>
                                    <p:set>
                                      <p:cBhvr>
                                        <p:cTn id="9" dur="1" fill="hold">
                                          <p:stCondLst>
                                            <p:cond delay="0"/>
                                          </p:stCondLst>
                                        </p:cTn>
                                        <p:tgtEl>
                                          <p:spTgt spid="43011"/>
                                        </p:tgtEl>
                                        <p:attrNameLst>
                                          <p:attrName>style.visibility</p:attrName>
                                        </p:attrNameLst>
                                      </p:cBhvr>
                                      <p:to>
                                        <p:strVal val="visible"/>
                                      </p:to>
                                    </p:set>
                                    <p:animEffect transition="in" filter="dissolve">
                                      <p:cBhvr>
                                        <p:cTn id="10" dur="500"/>
                                        <p:tgtEl>
                                          <p:spTgt spid="43011"/>
                                        </p:tgtEl>
                                      </p:cBhvr>
                                    </p:animEffect>
                                  </p:childTnLst>
                                </p:cTn>
                              </p:par>
                              <p:par>
                                <p:cTn id="11" presetID="9" presetClass="entr" presetSubtype="0" fill="hold" nodeType="withEffect">
                                  <p:stCondLst>
                                    <p:cond delay="0"/>
                                  </p:stCondLst>
                                  <p:childTnLst>
                                    <p:set>
                                      <p:cBhvr>
                                        <p:cTn id="12" dur="1" fill="hold">
                                          <p:stCondLst>
                                            <p:cond delay="0"/>
                                          </p:stCondLst>
                                        </p:cTn>
                                        <p:tgtEl>
                                          <p:spTgt spid="43012"/>
                                        </p:tgtEl>
                                        <p:attrNameLst>
                                          <p:attrName>style.visibility</p:attrName>
                                        </p:attrNameLst>
                                      </p:cBhvr>
                                      <p:to>
                                        <p:strVal val="visible"/>
                                      </p:to>
                                    </p:set>
                                    <p:animEffect transition="in" filter="dissolve">
                                      <p:cBhvr>
                                        <p:cTn id="13" dur="500"/>
                                        <p:tgtEl>
                                          <p:spTgt spid="4301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3013"/>
                                        </p:tgtEl>
                                        <p:attrNameLst>
                                          <p:attrName>style.visibility</p:attrName>
                                        </p:attrNameLst>
                                      </p:cBhvr>
                                      <p:to>
                                        <p:strVal val="visible"/>
                                      </p:to>
                                    </p:set>
                                    <p:animEffect transition="in" filter="dissolve">
                                      <p:cBhvr>
                                        <p:cTn id="16" dur="500"/>
                                        <p:tgtEl>
                                          <p:spTgt spid="43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5"/>
          <p:cNvSpPr txBox="1">
            <a:spLocks noChangeArrowheads="1"/>
          </p:cNvSpPr>
          <p:nvPr/>
        </p:nvSpPr>
        <p:spPr bwMode="auto">
          <a:xfrm>
            <a:off x="6019800" y="1828800"/>
            <a:ext cx="2047875" cy="457200"/>
          </a:xfrm>
          <a:prstGeom prst="rect">
            <a:avLst/>
          </a:prstGeom>
          <a:noFill/>
          <a:ln w="9525">
            <a:noFill/>
            <a:miter lim="800000"/>
            <a:headEnd/>
            <a:tailEnd/>
          </a:ln>
        </p:spPr>
        <p:txBody>
          <a:bodyPr wrap="none">
            <a:spAutoFit/>
          </a:bodyPr>
          <a:lstStyle/>
          <a:p>
            <a:r>
              <a:rPr lang="en-US" sz="2400" b="1"/>
              <a:t>Ice core data</a:t>
            </a:r>
          </a:p>
        </p:txBody>
      </p:sp>
      <p:pic>
        <p:nvPicPr>
          <p:cNvPr id="47107" name="Picture 6"/>
          <p:cNvPicPr>
            <a:picLocks noChangeAspect="1" noChangeArrowheads="1"/>
          </p:cNvPicPr>
          <p:nvPr/>
        </p:nvPicPr>
        <p:blipFill>
          <a:blip r:embed="rId2" cstate="print"/>
          <a:srcRect/>
          <a:stretch>
            <a:fillRect/>
          </a:stretch>
        </p:blipFill>
        <p:spPr bwMode="auto">
          <a:xfrm>
            <a:off x="152400" y="304800"/>
            <a:ext cx="4572000" cy="2293938"/>
          </a:xfrm>
          <a:prstGeom prst="rect">
            <a:avLst/>
          </a:prstGeom>
          <a:noFill/>
          <a:ln w="9525">
            <a:noFill/>
            <a:miter lim="800000"/>
            <a:headEnd/>
            <a:tailEnd/>
          </a:ln>
        </p:spPr>
      </p:pic>
      <p:sp>
        <p:nvSpPr>
          <p:cNvPr id="47108" name="Text Box 7"/>
          <p:cNvSpPr txBox="1">
            <a:spLocks noChangeArrowheads="1"/>
          </p:cNvSpPr>
          <p:nvPr/>
        </p:nvSpPr>
        <p:spPr bwMode="auto">
          <a:xfrm>
            <a:off x="0" y="2819400"/>
            <a:ext cx="4724400" cy="915988"/>
          </a:xfrm>
          <a:prstGeom prst="rect">
            <a:avLst/>
          </a:prstGeom>
          <a:noFill/>
          <a:ln w="9525">
            <a:noFill/>
            <a:miter lim="800000"/>
            <a:headEnd/>
            <a:tailEnd/>
          </a:ln>
        </p:spPr>
        <p:txBody>
          <a:bodyPr wrap="square">
            <a:spAutoFit/>
          </a:bodyPr>
          <a:lstStyle/>
          <a:p>
            <a:r>
              <a:rPr lang="en-US" b="1" dirty="0"/>
              <a:t>Evidence of past eruptions</a:t>
            </a:r>
          </a:p>
          <a:p>
            <a:r>
              <a:rPr lang="en-US" dirty="0"/>
              <a:t>(Toba  was the largest </a:t>
            </a:r>
            <a:r>
              <a:rPr lang="en-US" dirty="0" smtClean="0"/>
              <a:t>eruption In </a:t>
            </a:r>
            <a:r>
              <a:rPr lang="en-US" dirty="0"/>
              <a:t>the past 500,000 years)</a:t>
            </a:r>
          </a:p>
        </p:txBody>
      </p:sp>
      <p:sp>
        <p:nvSpPr>
          <p:cNvPr id="47109" name="Text Box 8"/>
          <p:cNvSpPr txBox="1">
            <a:spLocks noChangeArrowheads="1"/>
          </p:cNvSpPr>
          <p:nvPr/>
        </p:nvSpPr>
        <p:spPr bwMode="auto">
          <a:xfrm>
            <a:off x="5943600" y="2286000"/>
            <a:ext cx="2292350" cy="641350"/>
          </a:xfrm>
          <a:prstGeom prst="rect">
            <a:avLst/>
          </a:prstGeom>
          <a:noFill/>
          <a:ln w="9525">
            <a:noFill/>
            <a:miter lim="800000"/>
            <a:headEnd/>
            <a:tailEnd/>
          </a:ln>
        </p:spPr>
        <p:txBody>
          <a:bodyPr>
            <a:spAutoFit/>
          </a:bodyPr>
          <a:lstStyle/>
          <a:p>
            <a:r>
              <a:rPr lang="en-US" b="1" dirty="0"/>
              <a:t>Atmospheric gases</a:t>
            </a:r>
          </a:p>
          <a:p>
            <a:endParaRPr lang="en-US" dirty="0"/>
          </a:p>
        </p:txBody>
      </p:sp>
      <p:sp>
        <p:nvSpPr>
          <p:cNvPr id="47113" name="TextBox 8"/>
          <p:cNvSpPr txBox="1">
            <a:spLocks noChangeArrowheads="1"/>
          </p:cNvSpPr>
          <p:nvPr/>
        </p:nvSpPr>
        <p:spPr bwMode="auto">
          <a:xfrm>
            <a:off x="5865923" y="0"/>
            <a:ext cx="3278077" cy="369332"/>
          </a:xfrm>
          <a:prstGeom prst="rect">
            <a:avLst/>
          </a:prstGeom>
          <a:noFill/>
          <a:ln w="9525">
            <a:noFill/>
            <a:miter lim="800000"/>
            <a:headEnd/>
            <a:tailEnd/>
          </a:ln>
        </p:spPr>
        <p:txBody>
          <a:bodyPr wrap="none">
            <a:spAutoFit/>
          </a:bodyPr>
          <a:lstStyle/>
          <a:p>
            <a:r>
              <a:rPr lang="en-US" dirty="0" smtClean="0"/>
              <a:t>Gas data collected from ice cores</a:t>
            </a:r>
            <a:endParaRPr lang="en-US" dirty="0"/>
          </a:p>
        </p:txBody>
      </p:sp>
      <p:pic>
        <p:nvPicPr>
          <p:cNvPr id="172036" name="Picture 4" descr="Figure SPM.1"/>
          <p:cNvPicPr>
            <a:picLocks noChangeAspect="1" noChangeArrowheads="1"/>
          </p:cNvPicPr>
          <p:nvPr/>
        </p:nvPicPr>
        <p:blipFill>
          <a:blip r:embed="rId3" cstate="print"/>
          <a:srcRect/>
          <a:stretch>
            <a:fillRect/>
          </a:stretch>
        </p:blipFill>
        <p:spPr bwMode="auto">
          <a:xfrm>
            <a:off x="5867400" y="381000"/>
            <a:ext cx="2704148" cy="6477000"/>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cstate="print"/>
          <a:srcRect/>
          <a:stretch>
            <a:fillRect/>
          </a:stretch>
        </p:blipFill>
        <p:spPr bwMode="auto">
          <a:xfrm>
            <a:off x="762000" y="685800"/>
            <a:ext cx="5438775" cy="5867400"/>
          </a:xfrm>
          <a:prstGeom prst="rect">
            <a:avLst/>
          </a:prstGeom>
          <a:noFill/>
          <a:ln w="9525">
            <a:noFill/>
            <a:miter lim="800000"/>
            <a:headEnd/>
            <a:tailEnd/>
          </a:ln>
        </p:spPr>
      </p:pic>
      <p:sp>
        <p:nvSpPr>
          <p:cNvPr id="48131" name="Text Box 3"/>
          <p:cNvSpPr txBox="1">
            <a:spLocks noChangeArrowheads="1"/>
          </p:cNvSpPr>
          <p:nvPr/>
        </p:nvSpPr>
        <p:spPr bwMode="auto">
          <a:xfrm>
            <a:off x="1981200" y="228600"/>
            <a:ext cx="2725738" cy="457200"/>
          </a:xfrm>
          <a:prstGeom prst="rect">
            <a:avLst/>
          </a:prstGeom>
          <a:noFill/>
          <a:ln w="9525">
            <a:noFill/>
            <a:miter lim="800000"/>
            <a:headEnd/>
            <a:tailEnd/>
          </a:ln>
        </p:spPr>
        <p:txBody>
          <a:bodyPr wrap="none">
            <a:spAutoFit/>
          </a:bodyPr>
          <a:lstStyle/>
          <a:p>
            <a:r>
              <a:rPr lang="en-US" sz="2400"/>
              <a:t>Greenhouse Effect</a:t>
            </a:r>
          </a:p>
        </p:txBody>
      </p:sp>
      <p:sp>
        <p:nvSpPr>
          <p:cNvPr id="48132" name="Text Box 4"/>
          <p:cNvSpPr txBox="1">
            <a:spLocks noChangeArrowheads="1"/>
          </p:cNvSpPr>
          <p:nvPr/>
        </p:nvSpPr>
        <p:spPr bwMode="auto">
          <a:xfrm>
            <a:off x="6477000" y="1219200"/>
            <a:ext cx="2286000" cy="1569660"/>
          </a:xfrm>
          <a:prstGeom prst="rect">
            <a:avLst/>
          </a:prstGeom>
          <a:noFill/>
          <a:ln w="9525">
            <a:noFill/>
            <a:miter lim="800000"/>
            <a:headEnd/>
            <a:tailEnd/>
          </a:ln>
        </p:spPr>
        <p:txBody>
          <a:bodyPr wrap="square">
            <a:spAutoFit/>
          </a:bodyPr>
          <a:lstStyle/>
          <a:p>
            <a:endParaRPr lang="en-US" dirty="0"/>
          </a:p>
          <a:p>
            <a:r>
              <a:rPr lang="en-US" sz="2000" dirty="0" smtClean="0"/>
              <a:t>Why are some gases GHG while others are not?</a:t>
            </a:r>
          </a:p>
          <a:p>
            <a:endParaRPr lang="en-US" dirty="0"/>
          </a:p>
        </p:txBody>
      </p:sp>
      <p:sp>
        <p:nvSpPr>
          <p:cNvPr id="52230" name="Text Box 6"/>
          <p:cNvSpPr txBox="1">
            <a:spLocks noChangeArrowheads="1"/>
          </p:cNvSpPr>
          <p:nvPr/>
        </p:nvSpPr>
        <p:spPr bwMode="auto">
          <a:xfrm>
            <a:off x="6461125" y="4267200"/>
            <a:ext cx="2682875" cy="923925"/>
          </a:xfrm>
          <a:prstGeom prst="rect">
            <a:avLst/>
          </a:prstGeom>
          <a:noFill/>
          <a:ln w="9525">
            <a:noFill/>
            <a:miter lim="800000"/>
            <a:headEnd/>
            <a:tailEnd/>
          </a:ln>
        </p:spPr>
        <p:txBody>
          <a:bodyPr>
            <a:spAutoFit/>
          </a:bodyPr>
          <a:lstStyle/>
          <a:p>
            <a:r>
              <a:rPr lang="en-US" dirty="0"/>
              <a:t>(GHG are not all bad -- without any GHGs earth would be 33</a:t>
            </a:r>
            <a:r>
              <a:rPr lang="en-US" sz="2000" baseline="30000" dirty="0"/>
              <a:t>o</a:t>
            </a:r>
            <a:r>
              <a:rPr lang="en-US" dirty="0"/>
              <a:t> C colder!)</a:t>
            </a:r>
          </a:p>
        </p:txBody>
      </p:sp>
      <p:pic>
        <p:nvPicPr>
          <p:cNvPr id="38914" name="Picture 2" descr="http://www.nature.com/nature/journal/v422/n6934/images/422812a-i1.0.jpg"/>
          <p:cNvPicPr>
            <a:picLocks noChangeAspect="1" noChangeArrowheads="1"/>
          </p:cNvPicPr>
          <p:nvPr/>
        </p:nvPicPr>
        <p:blipFill>
          <a:blip r:embed="rId3" cstate="print"/>
          <a:srcRect/>
          <a:stretch>
            <a:fillRect/>
          </a:stretch>
        </p:blipFill>
        <p:spPr bwMode="auto">
          <a:xfrm>
            <a:off x="7000875" y="5143500"/>
            <a:ext cx="2143125" cy="1714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print"/>
          <a:srcRect l="22500" t="23333" r="40625" b="24445"/>
          <a:stretch>
            <a:fillRect/>
          </a:stretch>
        </p:blipFill>
        <p:spPr bwMode="auto">
          <a:xfrm>
            <a:off x="533400" y="266054"/>
            <a:ext cx="7884242" cy="6280666"/>
          </a:xfrm>
          <a:prstGeom prst="rect">
            <a:avLst/>
          </a:prstGeom>
          <a:noFill/>
          <a:ln w="9525">
            <a:noFill/>
            <a:miter lim="800000"/>
            <a:headEnd/>
            <a:tailEnd/>
          </a:ln>
        </p:spPr>
      </p:pic>
      <p:sp>
        <p:nvSpPr>
          <p:cNvPr id="5" name="Rectangle 4"/>
          <p:cNvSpPr/>
          <p:nvPr/>
        </p:nvSpPr>
        <p:spPr>
          <a:xfrm>
            <a:off x="5715000" y="6324600"/>
            <a:ext cx="3370987" cy="369332"/>
          </a:xfrm>
          <a:prstGeom prst="rect">
            <a:avLst/>
          </a:prstGeom>
        </p:spPr>
        <p:txBody>
          <a:bodyPr wrap="none">
            <a:spAutoFit/>
          </a:bodyPr>
          <a:lstStyle/>
          <a:p>
            <a:r>
              <a:rPr lang="en-US" dirty="0" err="1" smtClean="0"/>
              <a:t>Trenberth</a:t>
            </a:r>
            <a:r>
              <a:rPr lang="en-US" dirty="0" smtClean="0"/>
              <a:t>, </a:t>
            </a:r>
            <a:r>
              <a:rPr lang="en-US" dirty="0" err="1" smtClean="0"/>
              <a:t>Fasullo</a:t>
            </a:r>
            <a:r>
              <a:rPr lang="en-US" dirty="0" smtClean="0"/>
              <a:t>, and </a:t>
            </a:r>
            <a:r>
              <a:rPr lang="en-US" dirty="0" err="1" smtClean="0"/>
              <a:t>Kiehl</a:t>
            </a:r>
            <a:r>
              <a:rPr lang="en-US" dirty="0" smtClean="0"/>
              <a:t> 2009</a:t>
            </a:r>
            <a:endParaRPr lang="en-US" dirty="0"/>
          </a:p>
        </p:txBody>
      </p:sp>
      <p:sp>
        <p:nvSpPr>
          <p:cNvPr id="2" name="Oval 1"/>
          <p:cNvSpPr/>
          <p:nvPr/>
        </p:nvSpPr>
        <p:spPr>
          <a:xfrm>
            <a:off x="3581400" y="533400"/>
            <a:ext cx="894121"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324600" y="533400"/>
            <a:ext cx="894121"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p:cNvPicPr>
            <a:picLocks noChangeAspect="1" noChangeArrowheads="1"/>
          </p:cNvPicPr>
          <p:nvPr/>
        </p:nvPicPr>
        <p:blipFill>
          <a:blip r:embed="rId2" cstate="print"/>
          <a:srcRect t="17708" r="1563" b="8333"/>
          <a:stretch>
            <a:fillRect/>
          </a:stretch>
        </p:blipFill>
        <p:spPr bwMode="auto">
          <a:xfrm>
            <a:off x="533400" y="271463"/>
            <a:ext cx="8077200" cy="4551362"/>
          </a:xfrm>
          <a:prstGeom prst="rect">
            <a:avLst/>
          </a:prstGeom>
          <a:noFill/>
          <a:ln w="9525">
            <a:noFill/>
            <a:miter lim="800000"/>
            <a:headEnd/>
            <a:tailEnd/>
          </a:ln>
        </p:spPr>
      </p:pic>
      <p:sp>
        <p:nvSpPr>
          <p:cNvPr id="49155" name="Text Box 6"/>
          <p:cNvSpPr txBox="1">
            <a:spLocks noChangeArrowheads="1"/>
          </p:cNvSpPr>
          <p:nvPr/>
        </p:nvSpPr>
        <p:spPr bwMode="auto">
          <a:xfrm>
            <a:off x="914400" y="0"/>
            <a:ext cx="7681913" cy="369888"/>
          </a:xfrm>
          <a:prstGeom prst="rect">
            <a:avLst/>
          </a:prstGeom>
          <a:noFill/>
          <a:ln w="9525">
            <a:noFill/>
            <a:miter lim="800000"/>
            <a:headEnd/>
            <a:tailEnd/>
          </a:ln>
        </p:spPr>
        <p:txBody>
          <a:bodyPr wrap="none">
            <a:spAutoFit/>
          </a:bodyPr>
          <a:lstStyle/>
          <a:p>
            <a:r>
              <a:rPr lang="en-US"/>
              <a:t>What about the hole in the ozone? Doesn’t it have an effect on warming? </a:t>
            </a:r>
          </a:p>
        </p:txBody>
      </p:sp>
      <p:sp>
        <p:nvSpPr>
          <p:cNvPr id="116743" name="Rectangle 7"/>
          <p:cNvSpPr>
            <a:spLocks noChangeArrowheads="1"/>
          </p:cNvSpPr>
          <p:nvPr/>
        </p:nvSpPr>
        <p:spPr bwMode="auto">
          <a:xfrm>
            <a:off x="0" y="4843463"/>
            <a:ext cx="9144000" cy="2014537"/>
          </a:xfrm>
          <a:prstGeom prst="rect">
            <a:avLst/>
          </a:prstGeom>
          <a:noFill/>
          <a:ln w="9525">
            <a:noFill/>
            <a:miter lim="800000"/>
            <a:headEnd/>
            <a:tailEnd/>
          </a:ln>
        </p:spPr>
        <p:txBody>
          <a:bodyPr anchor="ctr">
            <a:spAutoFit/>
          </a:bodyPr>
          <a:lstStyle/>
          <a:p>
            <a:pPr eaLnBrk="0" hangingPunct="0"/>
            <a:r>
              <a:rPr lang="en-US"/>
              <a:t>Ozone generates heat in the stratosphere, both by absorbing the sun’s ultraviolet radiation and by absorbing upwelling infrared radiation from the lower atmosphere (troposphere). Consequently, decreased ozone in the stratosphere results in lower temperatures. Observations show that over recent decades, the mid to upper stratosphere (from 30 to 50 km above the Earth’s surface) has cooled by 1° to 6° C (2° to 11° F). This stratospheric cooling has taken place at the same time that greenhouse gas amounts in the lower atmosphere (troposphere) have risen. </a:t>
            </a:r>
          </a:p>
        </p:txBody>
      </p:sp>
      <p:sp>
        <p:nvSpPr>
          <p:cNvPr id="49158" name="TextBox 5"/>
          <p:cNvSpPr txBox="1">
            <a:spLocks noChangeArrowheads="1"/>
          </p:cNvSpPr>
          <p:nvPr/>
        </p:nvSpPr>
        <p:spPr bwMode="auto">
          <a:xfrm>
            <a:off x="4038600" y="4191000"/>
            <a:ext cx="4194175" cy="369888"/>
          </a:xfrm>
          <a:prstGeom prst="rect">
            <a:avLst/>
          </a:prstGeom>
          <a:solidFill>
            <a:srgbClr val="FFFF00"/>
          </a:solidFill>
          <a:ln w="9525">
            <a:noFill/>
            <a:miter lim="800000"/>
            <a:headEnd/>
            <a:tailEnd/>
          </a:ln>
        </p:spPr>
        <p:txBody>
          <a:bodyPr wrap="none">
            <a:spAutoFit/>
          </a:bodyPr>
          <a:lstStyle/>
          <a:p>
            <a:r>
              <a:rPr lang="en-US"/>
              <a:t>YES! But not the effect you may think…</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6743">
                                            <p:txEl>
                                              <p:pRg st="0" end="0"/>
                                            </p:txEl>
                                          </p:spTgt>
                                        </p:tgtEl>
                                        <p:attrNameLst>
                                          <p:attrName>style.visibility</p:attrName>
                                        </p:attrNameLst>
                                      </p:cBhvr>
                                      <p:to>
                                        <p:strVal val="visible"/>
                                      </p:to>
                                    </p:set>
                                    <p:animEffect transition="in" filter="fade">
                                      <p:cBhvr>
                                        <p:cTn id="7" dur="1000"/>
                                        <p:tgtEl>
                                          <p:spTgt spid="116743">
                                            <p:txEl>
                                              <p:pRg st="0" end="0"/>
                                            </p:txEl>
                                          </p:spTgt>
                                        </p:tgtEl>
                                      </p:cBhvr>
                                    </p:animEffect>
                                    <p:anim calcmode="lin" valueType="num">
                                      <p:cBhvr>
                                        <p:cTn id="8" dur="1000" fill="hold"/>
                                        <p:tgtEl>
                                          <p:spTgt spid="11674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674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CFL / LED spectrum"/>
          <p:cNvPicPr>
            <a:picLocks noChangeAspect="1" noChangeArrowheads="1"/>
          </p:cNvPicPr>
          <p:nvPr/>
        </p:nvPicPr>
        <p:blipFill>
          <a:blip r:embed="rId2" cstate="print"/>
          <a:srcRect/>
          <a:stretch>
            <a:fillRect/>
          </a:stretch>
        </p:blipFill>
        <p:spPr bwMode="auto">
          <a:xfrm>
            <a:off x="0" y="228600"/>
            <a:ext cx="9237945" cy="5619751"/>
          </a:xfrm>
          <a:prstGeom prst="rect">
            <a:avLst/>
          </a:prstGeom>
          <a:noFill/>
        </p:spPr>
      </p:pic>
      <p:sp>
        <p:nvSpPr>
          <p:cNvPr id="5" name="TextBox 4"/>
          <p:cNvSpPr txBox="1"/>
          <p:nvPr/>
        </p:nvSpPr>
        <p:spPr>
          <a:xfrm>
            <a:off x="4343400" y="457200"/>
            <a:ext cx="4648200" cy="923330"/>
          </a:xfrm>
          <a:prstGeom prst="rect">
            <a:avLst/>
          </a:prstGeom>
          <a:noFill/>
        </p:spPr>
        <p:txBody>
          <a:bodyPr wrap="square" rtlCol="0">
            <a:spAutoFit/>
          </a:bodyPr>
          <a:lstStyle/>
          <a:p>
            <a:r>
              <a:rPr lang="en-US" dirty="0" smtClean="0"/>
              <a:t>Come on down! You are the next contestant on </a:t>
            </a:r>
          </a:p>
          <a:p>
            <a:endParaRPr lang="en-US" dirty="0" smtClean="0"/>
          </a:p>
          <a:p>
            <a:r>
              <a:rPr lang="en-US" dirty="0" smtClean="0"/>
              <a:t>NAME THAT LIGHTBULB! </a:t>
            </a:r>
            <a:endParaRPr lang="en-US" dirty="0"/>
          </a:p>
        </p:txBody>
      </p:sp>
      <p:sp>
        <p:nvSpPr>
          <p:cNvPr id="6" name="TextBox 5"/>
          <p:cNvSpPr txBox="1"/>
          <p:nvPr/>
        </p:nvSpPr>
        <p:spPr>
          <a:xfrm>
            <a:off x="5791200" y="1752600"/>
            <a:ext cx="2667000" cy="923330"/>
          </a:xfrm>
          <a:prstGeom prst="rect">
            <a:avLst/>
          </a:prstGeom>
          <a:noFill/>
        </p:spPr>
        <p:txBody>
          <a:bodyPr wrap="square" rtlCol="0">
            <a:spAutoFit/>
          </a:bodyPr>
          <a:lstStyle/>
          <a:p>
            <a:r>
              <a:rPr lang="en-US" dirty="0" smtClean="0">
                <a:solidFill>
                  <a:srgbClr val="FFC000"/>
                </a:solidFill>
              </a:rPr>
              <a:t>SUN</a:t>
            </a:r>
            <a:r>
              <a:rPr lang="en-US" dirty="0" smtClean="0"/>
              <a:t>	</a:t>
            </a:r>
            <a:r>
              <a:rPr lang="en-US" dirty="0" smtClean="0">
                <a:solidFill>
                  <a:srgbClr val="CC0066"/>
                </a:solidFill>
              </a:rPr>
              <a:t>incandescent </a:t>
            </a:r>
            <a:r>
              <a:rPr lang="en-US" dirty="0" smtClean="0"/>
              <a:t>	</a:t>
            </a:r>
            <a:r>
              <a:rPr lang="en-US" dirty="0" smtClean="0">
                <a:solidFill>
                  <a:schemeClr val="accent3">
                    <a:lumMod val="75000"/>
                  </a:schemeClr>
                </a:solidFill>
              </a:rPr>
              <a:t>fluorescent </a:t>
            </a:r>
            <a:r>
              <a:rPr lang="en-US" dirty="0" smtClean="0"/>
              <a:t>	</a:t>
            </a:r>
            <a:r>
              <a:rPr lang="en-US" dirty="0" smtClean="0">
                <a:solidFill>
                  <a:srgbClr val="0033CC"/>
                </a:solidFill>
              </a:rPr>
              <a:t>led</a:t>
            </a:r>
            <a:endParaRPr lang="en-US" dirty="0">
              <a:solidFill>
                <a:srgbClr val="0033CC"/>
              </a:solidFill>
            </a:endParaRPr>
          </a:p>
        </p:txBody>
      </p:sp>
      <p:sp>
        <p:nvSpPr>
          <p:cNvPr id="7" name="TextBox 6"/>
          <p:cNvSpPr txBox="1"/>
          <p:nvPr/>
        </p:nvSpPr>
        <p:spPr>
          <a:xfrm>
            <a:off x="762000" y="5934670"/>
            <a:ext cx="8001000" cy="646331"/>
          </a:xfrm>
          <a:prstGeom prst="rect">
            <a:avLst/>
          </a:prstGeom>
          <a:noFill/>
        </p:spPr>
        <p:txBody>
          <a:bodyPr wrap="square" rtlCol="0">
            <a:spAutoFit/>
          </a:bodyPr>
          <a:lstStyle/>
          <a:p>
            <a:r>
              <a:rPr lang="en-US" dirty="0" smtClean="0"/>
              <a:t>We hear that fluorescents were more efficient than </a:t>
            </a:r>
            <a:r>
              <a:rPr lang="en-US" dirty="0" err="1" smtClean="0"/>
              <a:t>incandescents</a:t>
            </a:r>
            <a:r>
              <a:rPr lang="en-US" dirty="0" smtClean="0"/>
              <a:t>, and that </a:t>
            </a:r>
            <a:r>
              <a:rPr lang="en-US" dirty="0" err="1" smtClean="0"/>
              <a:t>leds</a:t>
            </a:r>
            <a:r>
              <a:rPr lang="en-US" dirty="0" smtClean="0"/>
              <a:t> are more efficient than fluorescents. But do we know why?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fade">
                                      <p:cBhvr>
                                        <p:cTn id="7" dur="2000"/>
                                        <p:tgtEl>
                                          <p:spTgt spid="645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metlink.org/wp-content/uploads/2014/07/6.1_nokey1.jpg"/>
          <p:cNvPicPr>
            <a:picLocks noChangeAspect="1" noChangeArrowheads="1"/>
          </p:cNvPicPr>
          <p:nvPr/>
        </p:nvPicPr>
        <p:blipFill>
          <a:blip r:embed="rId2" cstate="print"/>
          <a:srcRect/>
          <a:stretch>
            <a:fillRect/>
          </a:stretch>
        </p:blipFill>
        <p:spPr bwMode="auto">
          <a:xfrm>
            <a:off x="304800" y="0"/>
            <a:ext cx="8533778" cy="7459447"/>
          </a:xfrm>
          <a:prstGeom prst="rect">
            <a:avLst/>
          </a:prstGeom>
          <a:noFill/>
        </p:spPr>
      </p:pic>
      <p:sp>
        <p:nvSpPr>
          <p:cNvPr id="3" name="TextBox 2"/>
          <p:cNvSpPr txBox="1"/>
          <p:nvPr/>
        </p:nvSpPr>
        <p:spPr>
          <a:xfrm>
            <a:off x="533400" y="152400"/>
            <a:ext cx="4371902" cy="923330"/>
          </a:xfrm>
          <a:prstGeom prst="rect">
            <a:avLst/>
          </a:prstGeom>
          <a:noFill/>
        </p:spPr>
        <p:txBody>
          <a:bodyPr wrap="none" rtlCol="0">
            <a:spAutoFit/>
          </a:bodyPr>
          <a:lstStyle/>
          <a:p>
            <a:r>
              <a:rPr lang="en-US" b="1" dirty="0" smtClean="0"/>
              <a:t>GLOBAL CARBON CYCLE</a:t>
            </a:r>
          </a:p>
          <a:p>
            <a:r>
              <a:rPr lang="en-US" b="1" dirty="0" smtClean="0"/>
              <a:t>	where do the largest fluxes occur?</a:t>
            </a:r>
          </a:p>
          <a:p>
            <a:r>
              <a:rPr lang="en-US" b="1" dirty="0" smtClean="0"/>
              <a:t>	</a:t>
            </a:r>
            <a:endParaRPr lang="en-US" b="1" dirty="0"/>
          </a:p>
        </p:txBody>
      </p:sp>
      <p:sp>
        <p:nvSpPr>
          <p:cNvPr id="4" name="TextBox 3"/>
          <p:cNvSpPr txBox="1"/>
          <p:nvPr/>
        </p:nvSpPr>
        <p:spPr>
          <a:xfrm>
            <a:off x="7696200" y="6488668"/>
            <a:ext cx="1035861" cy="369332"/>
          </a:xfrm>
          <a:prstGeom prst="rect">
            <a:avLst/>
          </a:prstGeom>
          <a:noFill/>
        </p:spPr>
        <p:txBody>
          <a:bodyPr wrap="none" rtlCol="0">
            <a:spAutoFit/>
          </a:bodyPr>
          <a:lstStyle/>
          <a:p>
            <a:r>
              <a:rPr lang="en-US" dirty="0" smtClean="0"/>
              <a:t>IPCC AR5</a:t>
            </a:r>
            <a:endParaRPr lang="en-US" dirty="0"/>
          </a:p>
        </p:txBody>
      </p:sp>
      <p:sp>
        <p:nvSpPr>
          <p:cNvPr id="5" name="TextBox 4"/>
          <p:cNvSpPr txBox="1"/>
          <p:nvPr/>
        </p:nvSpPr>
        <p:spPr>
          <a:xfrm>
            <a:off x="7570877" y="533400"/>
            <a:ext cx="1573123" cy="646331"/>
          </a:xfrm>
          <a:prstGeom prst="rect">
            <a:avLst/>
          </a:prstGeom>
          <a:noFill/>
        </p:spPr>
        <p:txBody>
          <a:bodyPr wrap="none" rtlCol="0">
            <a:spAutoFit/>
          </a:bodyPr>
          <a:lstStyle/>
          <a:p>
            <a:r>
              <a:rPr lang="en-US" dirty="0" smtClean="0"/>
              <a:t>Natural</a:t>
            </a:r>
          </a:p>
          <a:p>
            <a:r>
              <a:rPr lang="en-US" dirty="0">
                <a:solidFill>
                  <a:srgbClr val="C00000"/>
                </a:solidFill>
              </a:rPr>
              <a:t>A</a:t>
            </a:r>
            <a:r>
              <a:rPr lang="en-US" dirty="0" smtClean="0">
                <a:solidFill>
                  <a:srgbClr val="C00000"/>
                </a:solidFill>
              </a:rPr>
              <a:t>nthropogenic</a:t>
            </a:r>
            <a:endParaRPr lang="en-US" dirty="0">
              <a:solidFill>
                <a:srgbClr val="C00000"/>
              </a:solidFill>
            </a:endParaRPr>
          </a:p>
        </p:txBody>
      </p:sp>
      <p:sp>
        <p:nvSpPr>
          <p:cNvPr id="6" name="Oval 5"/>
          <p:cNvSpPr/>
          <p:nvPr/>
        </p:nvSpPr>
        <p:spPr>
          <a:xfrm>
            <a:off x="1219200" y="1752600"/>
            <a:ext cx="1752600" cy="2286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953000" y="1219200"/>
            <a:ext cx="1600200" cy="2286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228600"/>
            <a:ext cx="8153400" cy="3600986"/>
          </a:xfrm>
          <a:prstGeom prst="rect">
            <a:avLst/>
          </a:prstGeom>
          <a:noFill/>
        </p:spPr>
        <p:txBody>
          <a:bodyPr wrap="square" rtlCol="0">
            <a:spAutoFit/>
          </a:bodyPr>
          <a:lstStyle/>
          <a:p>
            <a:endParaRPr lang="en-US" sz="2800" dirty="0" smtClean="0"/>
          </a:p>
          <a:p>
            <a:r>
              <a:rPr lang="en-US" sz="2800" dirty="0" smtClean="0"/>
              <a:t>Even though our planet is ~75% water, the </a:t>
            </a:r>
            <a:r>
              <a:rPr lang="en-US" sz="2800" dirty="0" smtClean="0">
                <a:solidFill>
                  <a:srgbClr val="C00000"/>
                </a:solidFill>
              </a:rPr>
              <a:t>largest movement of carbon (flux) actually happens between the terrestrial ecosystem and the atmosphere (the greatest percent of that is cycled through forest systems). </a:t>
            </a:r>
            <a:r>
              <a:rPr lang="en-US" sz="2000" dirty="0" smtClean="0">
                <a:solidFill>
                  <a:srgbClr val="C00000"/>
                </a:solidFill>
              </a:rPr>
              <a:t> </a:t>
            </a:r>
          </a:p>
          <a:p>
            <a:r>
              <a:rPr lang="en-US" sz="2000" dirty="0" smtClean="0">
                <a:solidFill>
                  <a:srgbClr val="C00000"/>
                </a:solidFill>
              </a:rPr>
              <a:t>	</a:t>
            </a:r>
          </a:p>
          <a:p>
            <a:endParaRPr lang="en-US" sz="2000" dirty="0" smtClean="0">
              <a:solidFill>
                <a:srgbClr val="C00000"/>
              </a:solidFill>
            </a:endParaRPr>
          </a:p>
          <a:p>
            <a:endParaRPr lang="en-US" sz="2000" dirty="0">
              <a:solidFill>
                <a:srgbClr val="C00000"/>
              </a:solidFill>
            </a:endParaRPr>
          </a:p>
        </p:txBody>
      </p:sp>
      <p:pic>
        <p:nvPicPr>
          <p:cNvPr id="166914" name="Picture 2" descr="http://www.fao.org/docrep/ARTICLE/WFC/XII/MS14-E-1.gif"/>
          <p:cNvPicPr>
            <a:picLocks noChangeAspect="1" noChangeArrowheads="1"/>
          </p:cNvPicPr>
          <p:nvPr/>
        </p:nvPicPr>
        <p:blipFill>
          <a:blip r:embed="rId2" cstate="print"/>
          <a:srcRect/>
          <a:stretch>
            <a:fillRect/>
          </a:stretch>
        </p:blipFill>
        <p:spPr bwMode="auto">
          <a:xfrm>
            <a:off x="3048000" y="2209800"/>
            <a:ext cx="5829300" cy="4335237"/>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p:cNvPicPr>
            <a:picLocks noChangeAspect="1" noChangeArrowheads="1"/>
          </p:cNvPicPr>
          <p:nvPr/>
        </p:nvPicPr>
        <p:blipFill>
          <a:blip r:embed="rId2" cstate="print"/>
          <a:srcRect l="21875" t="13333" r="22500" b="6667"/>
          <a:stretch>
            <a:fillRect/>
          </a:stretch>
        </p:blipFill>
        <p:spPr bwMode="auto">
          <a:xfrm>
            <a:off x="457200" y="152400"/>
            <a:ext cx="8153400" cy="659600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4"/>
          <p:cNvPicPr>
            <a:picLocks noChangeAspect="1" noChangeArrowheads="1"/>
          </p:cNvPicPr>
          <p:nvPr/>
        </p:nvPicPr>
        <p:blipFill>
          <a:blip r:embed="rId2" cstate="print"/>
          <a:srcRect l="-1667"/>
          <a:stretch>
            <a:fillRect/>
          </a:stretch>
        </p:blipFill>
        <p:spPr bwMode="auto">
          <a:xfrm>
            <a:off x="-152400" y="914400"/>
            <a:ext cx="9296400" cy="5032375"/>
          </a:xfrm>
          <a:prstGeom prst="rect">
            <a:avLst/>
          </a:prstGeom>
          <a:noFill/>
          <a:ln w="9525">
            <a:noFill/>
            <a:miter lim="800000"/>
            <a:headEnd/>
            <a:tailEnd/>
          </a:ln>
        </p:spPr>
      </p:pic>
      <p:sp>
        <p:nvSpPr>
          <p:cNvPr id="58371" name="Text Box 5"/>
          <p:cNvSpPr txBox="1">
            <a:spLocks noChangeArrowheads="1"/>
          </p:cNvSpPr>
          <p:nvPr/>
        </p:nvSpPr>
        <p:spPr bwMode="auto">
          <a:xfrm>
            <a:off x="6851650" y="6553200"/>
            <a:ext cx="2292350" cy="304800"/>
          </a:xfrm>
          <a:prstGeom prst="rect">
            <a:avLst/>
          </a:prstGeom>
          <a:noFill/>
          <a:ln w="9525">
            <a:noFill/>
            <a:miter lim="800000"/>
            <a:headEnd/>
            <a:tailEnd/>
          </a:ln>
        </p:spPr>
        <p:txBody>
          <a:bodyPr wrap="none">
            <a:spAutoFit/>
          </a:bodyPr>
          <a:lstStyle/>
          <a:p>
            <a:r>
              <a:rPr lang="en-US" sz="1400"/>
              <a:t>National Geographic, 2009</a:t>
            </a:r>
          </a:p>
        </p:txBody>
      </p:sp>
      <p:sp>
        <p:nvSpPr>
          <p:cNvPr id="2" name="Oval 1"/>
          <p:cNvSpPr/>
          <p:nvPr/>
        </p:nvSpPr>
        <p:spPr>
          <a:xfrm>
            <a:off x="1654175" y="1233488"/>
            <a:ext cx="1393825" cy="105251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4"/>
          <p:cNvPicPr>
            <a:picLocks noChangeAspect="1" noChangeArrowheads="1"/>
          </p:cNvPicPr>
          <p:nvPr/>
        </p:nvPicPr>
        <p:blipFill>
          <a:blip r:embed="rId2" cstate="print"/>
          <a:srcRect/>
          <a:stretch>
            <a:fillRect/>
          </a:stretch>
        </p:blipFill>
        <p:spPr bwMode="auto">
          <a:xfrm>
            <a:off x="-20638" y="0"/>
            <a:ext cx="9164638" cy="6386513"/>
          </a:xfrm>
          <a:prstGeom prst="rect">
            <a:avLst/>
          </a:prstGeom>
          <a:noFill/>
          <a:ln w="9525">
            <a:noFill/>
            <a:miter lim="800000"/>
            <a:headEnd/>
            <a:tailEnd/>
          </a:ln>
        </p:spPr>
      </p:pic>
      <p:sp>
        <p:nvSpPr>
          <p:cNvPr id="59395" name="Text Box 5"/>
          <p:cNvSpPr txBox="1">
            <a:spLocks noChangeArrowheads="1"/>
          </p:cNvSpPr>
          <p:nvPr/>
        </p:nvSpPr>
        <p:spPr bwMode="auto">
          <a:xfrm>
            <a:off x="6851650" y="6553200"/>
            <a:ext cx="2292350" cy="304800"/>
          </a:xfrm>
          <a:prstGeom prst="rect">
            <a:avLst/>
          </a:prstGeom>
          <a:noFill/>
          <a:ln w="9525">
            <a:noFill/>
            <a:miter lim="800000"/>
            <a:headEnd/>
            <a:tailEnd/>
          </a:ln>
        </p:spPr>
        <p:txBody>
          <a:bodyPr wrap="none">
            <a:spAutoFit/>
          </a:bodyPr>
          <a:lstStyle/>
          <a:p>
            <a:r>
              <a:rPr lang="en-US" sz="1400"/>
              <a:t>National Geographic, 2009</a:t>
            </a:r>
          </a:p>
        </p:txBody>
      </p:sp>
      <p:sp>
        <p:nvSpPr>
          <p:cNvPr id="5" name="Rectangle 4"/>
          <p:cNvSpPr/>
          <p:nvPr/>
        </p:nvSpPr>
        <p:spPr>
          <a:xfrm>
            <a:off x="2514600" y="228600"/>
            <a:ext cx="3276600" cy="228600"/>
          </a:xfrm>
          <a:prstGeom prst="rect">
            <a:avLst/>
          </a:prstGeom>
          <a:solidFill>
            <a:srgbClr val="FFFF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1752600" y="457200"/>
            <a:ext cx="2133600" cy="228600"/>
          </a:xfrm>
          <a:prstGeom prst="rect">
            <a:avLst/>
          </a:prstGeom>
          <a:solidFill>
            <a:srgbClr val="FFFF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http://image.slidesharecdn.com/marketingq-130320102409-phpapp01/95/marketing-quotes-2-638.jpg?cb=1363833573"/>
          <p:cNvPicPr>
            <a:picLocks noChangeAspect="1" noChangeArrowheads="1"/>
          </p:cNvPicPr>
          <p:nvPr/>
        </p:nvPicPr>
        <p:blipFill>
          <a:blip r:embed="rId2" cstate="print"/>
          <a:srcRect/>
          <a:stretch>
            <a:fillRect/>
          </a:stretch>
        </p:blipFill>
        <p:spPr bwMode="auto">
          <a:xfrm>
            <a:off x="0" y="0"/>
            <a:ext cx="9144000" cy="6865168"/>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3" name="Picture 2"/>
          <p:cNvPicPr>
            <a:picLocks noChangeAspect="1" noChangeArrowheads="1"/>
          </p:cNvPicPr>
          <p:nvPr/>
        </p:nvPicPr>
        <p:blipFill>
          <a:blip r:embed="rId2" cstate="print"/>
          <a:srcRect/>
          <a:stretch>
            <a:fillRect/>
          </a:stretch>
        </p:blipFill>
        <p:spPr bwMode="auto">
          <a:xfrm>
            <a:off x="200025" y="857250"/>
            <a:ext cx="8943975" cy="6000750"/>
          </a:xfrm>
          <a:prstGeom prst="rect">
            <a:avLst/>
          </a:prstGeom>
          <a:noFill/>
          <a:ln w="9525">
            <a:noFill/>
            <a:miter lim="800000"/>
            <a:headEnd/>
            <a:tailEnd/>
          </a:ln>
        </p:spPr>
      </p:pic>
      <p:sp>
        <p:nvSpPr>
          <p:cNvPr id="4" name="TextBox 3"/>
          <p:cNvSpPr txBox="1"/>
          <p:nvPr/>
        </p:nvSpPr>
        <p:spPr>
          <a:xfrm>
            <a:off x="609599" y="228600"/>
            <a:ext cx="7696201" cy="646331"/>
          </a:xfrm>
          <a:prstGeom prst="rect">
            <a:avLst/>
          </a:prstGeom>
          <a:noFill/>
        </p:spPr>
        <p:txBody>
          <a:bodyPr wrap="square" rtlCol="0">
            <a:spAutoFit/>
          </a:bodyPr>
          <a:lstStyle/>
          <a:p>
            <a:pPr algn="ctr"/>
            <a:r>
              <a:rPr lang="en-US" b="1" dirty="0" smtClean="0"/>
              <a:t>Carbon dioxide concentrations correlate to glacial/interglacial periods in earth’s history</a:t>
            </a:r>
            <a:endParaRPr lang="en-US" b="1" dirty="0"/>
          </a:p>
        </p:txBody>
      </p:sp>
      <p:sp>
        <p:nvSpPr>
          <p:cNvPr id="5" name="Rectangle 4"/>
          <p:cNvSpPr/>
          <p:nvPr/>
        </p:nvSpPr>
        <p:spPr>
          <a:xfrm>
            <a:off x="7722264" y="0"/>
            <a:ext cx="1421736" cy="369332"/>
          </a:xfrm>
          <a:prstGeom prst="rect">
            <a:avLst/>
          </a:prstGeom>
        </p:spPr>
        <p:txBody>
          <a:bodyPr wrap="none">
            <a:spAutoFit/>
          </a:bodyPr>
          <a:lstStyle/>
          <a:p>
            <a:r>
              <a:rPr lang="en-US" dirty="0" smtClean="0"/>
              <a:t>400 </a:t>
            </a:r>
            <a:r>
              <a:rPr lang="en-US" dirty="0" err="1" smtClean="0"/>
              <a:t>ppm</a:t>
            </a:r>
            <a:r>
              <a:rPr lang="en-US" dirty="0" smtClean="0"/>
              <a:t> CO</a:t>
            </a:r>
            <a:r>
              <a:rPr lang="en-US" sz="1200" dirty="0" smtClean="0"/>
              <a:t>2</a:t>
            </a:r>
            <a:endParaRPr lang="en-US" dirty="0"/>
          </a:p>
        </p:txBody>
      </p:sp>
      <p:cxnSp>
        <p:nvCxnSpPr>
          <p:cNvPr id="7" name="Straight Arrow Connector 6"/>
          <p:cNvCxnSpPr/>
          <p:nvPr/>
        </p:nvCxnSpPr>
        <p:spPr>
          <a:xfrm flipH="1" flipV="1">
            <a:off x="8610600" y="0"/>
            <a:ext cx="76200" cy="32766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Box 5"/>
          <p:cNvSpPr txBox="1">
            <a:spLocks noChangeArrowheads="1"/>
          </p:cNvSpPr>
          <p:nvPr/>
        </p:nvSpPr>
        <p:spPr bwMode="auto">
          <a:xfrm>
            <a:off x="4724400" y="228600"/>
            <a:ext cx="2461764" cy="369332"/>
          </a:xfrm>
          <a:prstGeom prst="rect">
            <a:avLst/>
          </a:prstGeom>
          <a:noFill/>
          <a:ln w="9525">
            <a:noFill/>
            <a:miter lim="800000"/>
            <a:headEnd/>
            <a:tailEnd/>
          </a:ln>
        </p:spPr>
        <p:txBody>
          <a:bodyPr wrap="none">
            <a:spAutoFit/>
          </a:bodyPr>
          <a:lstStyle/>
          <a:p>
            <a:r>
              <a:rPr lang="en-US" dirty="0"/>
              <a:t>(currently </a:t>
            </a:r>
            <a:r>
              <a:rPr lang="en-US" dirty="0" smtClean="0"/>
              <a:t>400 </a:t>
            </a:r>
            <a:r>
              <a:rPr lang="en-US" dirty="0" err="1"/>
              <a:t>ppm</a:t>
            </a:r>
            <a:r>
              <a:rPr lang="en-US" dirty="0"/>
              <a:t> CO</a:t>
            </a:r>
            <a:r>
              <a:rPr lang="en-US" sz="1200" dirty="0"/>
              <a:t>2</a:t>
            </a:r>
            <a:r>
              <a:rPr lang="en-US" dirty="0"/>
              <a:t>)</a:t>
            </a:r>
          </a:p>
        </p:txBody>
      </p:sp>
      <p:sp>
        <p:nvSpPr>
          <p:cNvPr id="55299" name="Text Box 12"/>
          <p:cNvSpPr txBox="1">
            <a:spLocks noChangeArrowheads="1"/>
          </p:cNvSpPr>
          <p:nvPr/>
        </p:nvSpPr>
        <p:spPr bwMode="auto">
          <a:xfrm>
            <a:off x="152400" y="5105400"/>
            <a:ext cx="8839200" cy="400110"/>
          </a:xfrm>
          <a:prstGeom prst="rect">
            <a:avLst/>
          </a:prstGeom>
          <a:noFill/>
          <a:ln w="9525">
            <a:noFill/>
            <a:miter lim="800000"/>
            <a:headEnd/>
            <a:tailEnd/>
          </a:ln>
        </p:spPr>
        <p:txBody>
          <a:bodyPr wrap="square">
            <a:spAutoFit/>
          </a:bodyPr>
          <a:lstStyle/>
          <a:p>
            <a:pPr algn="ctr"/>
            <a:r>
              <a:rPr lang="en-US" sz="2000" b="1" dirty="0">
                <a:solidFill>
                  <a:srgbClr val="FF0000"/>
                </a:solidFill>
              </a:rPr>
              <a:t>Carbon dioxide</a:t>
            </a:r>
            <a:r>
              <a:rPr lang="en-US" sz="2000" b="1" dirty="0"/>
              <a:t> and </a:t>
            </a:r>
            <a:r>
              <a:rPr lang="en-US" sz="2000" b="1" dirty="0" smtClean="0">
                <a:solidFill>
                  <a:schemeClr val="accent2"/>
                </a:solidFill>
              </a:rPr>
              <a:t>temperature </a:t>
            </a:r>
            <a:r>
              <a:rPr lang="en-US" sz="2000" b="1" dirty="0" smtClean="0"/>
              <a:t>as </a:t>
            </a:r>
            <a:r>
              <a:rPr lang="en-US" sz="2000" b="1" dirty="0"/>
              <a:t>measured in ice cores</a:t>
            </a:r>
          </a:p>
        </p:txBody>
      </p:sp>
      <p:pic>
        <p:nvPicPr>
          <p:cNvPr id="55300" name="Picture 7"/>
          <p:cNvPicPr>
            <a:picLocks noChangeAspect="1" noChangeArrowheads="1"/>
          </p:cNvPicPr>
          <p:nvPr/>
        </p:nvPicPr>
        <p:blipFill>
          <a:blip r:embed="rId2" cstate="print"/>
          <a:srcRect/>
          <a:stretch>
            <a:fillRect/>
          </a:stretch>
        </p:blipFill>
        <p:spPr bwMode="auto">
          <a:xfrm>
            <a:off x="838200" y="762000"/>
            <a:ext cx="7758113" cy="4308604"/>
          </a:xfrm>
          <a:prstGeom prst="rect">
            <a:avLst/>
          </a:prstGeom>
          <a:noFill/>
          <a:ln w="9525">
            <a:noFill/>
            <a:miter lim="800000"/>
            <a:headEnd/>
            <a:tailEnd/>
          </a:ln>
        </p:spPr>
      </p:pic>
      <p:sp>
        <p:nvSpPr>
          <p:cNvPr id="55301" name="Rectangle 7"/>
          <p:cNvSpPr>
            <a:spLocks noChangeArrowheads="1"/>
          </p:cNvSpPr>
          <p:nvPr/>
        </p:nvSpPr>
        <p:spPr bwMode="auto">
          <a:xfrm>
            <a:off x="0" y="0"/>
            <a:ext cx="4572000" cy="246062"/>
          </a:xfrm>
          <a:prstGeom prst="rect">
            <a:avLst/>
          </a:prstGeom>
          <a:noFill/>
          <a:ln w="9525">
            <a:noFill/>
            <a:miter lim="800000"/>
            <a:headEnd/>
            <a:tailEnd/>
          </a:ln>
        </p:spPr>
        <p:txBody>
          <a:bodyPr>
            <a:spAutoFit/>
          </a:bodyPr>
          <a:lstStyle/>
          <a:p>
            <a:r>
              <a:rPr lang="en-US" sz="1000" dirty="0"/>
              <a:t>http://www.ncdc.noaa.gov/paleo/globalwarming/temperature-change.html</a:t>
            </a:r>
          </a:p>
        </p:txBody>
      </p:sp>
      <p:cxnSp>
        <p:nvCxnSpPr>
          <p:cNvPr id="8" name="Straight Arrow Connector 7"/>
          <p:cNvCxnSpPr/>
          <p:nvPr/>
        </p:nvCxnSpPr>
        <p:spPr>
          <a:xfrm flipV="1">
            <a:off x="7543800" y="0"/>
            <a:ext cx="0" cy="1600200"/>
          </a:xfrm>
          <a:prstGeom prst="straightConnector1">
            <a:avLst/>
          </a:prstGeom>
          <a:ln w="5715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0" y="5473005"/>
            <a:ext cx="9144000" cy="1384995"/>
          </a:xfrm>
          <a:prstGeom prst="rect">
            <a:avLst/>
          </a:prstGeom>
        </p:spPr>
        <p:txBody>
          <a:bodyPr wrap="square">
            <a:spAutoFit/>
          </a:bodyPr>
          <a:lstStyle/>
          <a:p>
            <a:pPr algn="just">
              <a:lnSpc>
                <a:spcPct val="105000"/>
              </a:lnSpc>
              <a:spcAft>
                <a:spcPts val="0"/>
              </a:spcAft>
            </a:pPr>
            <a:r>
              <a:rPr lang="en-GB" sz="1600" dirty="0" smtClean="0"/>
              <a:t>“The atmospheric concentrations of carbon dioxide, methane, and nitrous oxide have increased to levels unprecedented in at least the last 800,000 years. Carbon dioxide concentrations have increased by 40% since pre-industrial times, primarily from fossil fuel emissions and secondarily from net land use change emissions. The ocean has absorbed about 30% of the emitted anthropogenic carbon dioxide, causing ocean acidification.” </a:t>
            </a:r>
            <a:r>
              <a:rPr lang="en-GB" sz="1400" dirty="0" smtClean="0"/>
              <a:t>IPCC AR5</a:t>
            </a:r>
            <a:endParaRPr lang="en-GB" sz="1400" dirty="0">
              <a:effectLst/>
              <a:latin typeface="Arial" panose="020B0604020202020204" pitchFamily="34" charset="0"/>
              <a:ea typeface="Calibri"/>
              <a:cs typeface="Arial" panose="020B0604020202020204"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Observed globally averaged combined land and ocean surface temperature anomaly 1850-2012. The top panel shows the annual values; the bottom panel shows decadal means. (Note: Anomalies are relative to the mean of 1961-1990)."/>
          <p:cNvPicPr>
            <a:picLocks noChangeAspect="1" noChangeArrowheads="1"/>
          </p:cNvPicPr>
          <p:nvPr/>
        </p:nvPicPr>
        <p:blipFill>
          <a:blip r:embed="rId2" cstate="print"/>
          <a:srcRect/>
          <a:stretch>
            <a:fillRect/>
          </a:stretch>
        </p:blipFill>
        <p:spPr bwMode="auto">
          <a:xfrm>
            <a:off x="2743200" y="-5267"/>
            <a:ext cx="6400800" cy="6863267"/>
          </a:xfrm>
          <a:prstGeom prst="rect">
            <a:avLst/>
          </a:prstGeom>
          <a:noFill/>
        </p:spPr>
      </p:pic>
      <p:sp>
        <p:nvSpPr>
          <p:cNvPr id="4" name="TextBox 3"/>
          <p:cNvSpPr txBox="1"/>
          <p:nvPr/>
        </p:nvSpPr>
        <p:spPr>
          <a:xfrm>
            <a:off x="0" y="152400"/>
            <a:ext cx="2819400" cy="2031325"/>
          </a:xfrm>
          <a:prstGeom prst="rect">
            <a:avLst/>
          </a:prstGeom>
          <a:noFill/>
        </p:spPr>
        <p:txBody>
          <a:bodyPr wrap="square" rtlCol="0">
            <a:spAutoFit/>
          </a:bodyPr>
          <a:lstStyle/>
          <a:p>
            <a:r>
              <a:rPr lang="en-US" sz="2400" dirty="0" smtClean="0">
                <a:latin typeface="Aharoni" pitchFamily="2" charset="-79"/>
                <a:cs typeface="Aharoni" pitchFamily="2" charset="-79"/>
              </a:rPr>
              <a:t>Field notes from a catastrophe</a:t>
            </a:r>
          </a:p>
          <a:p>
            <a:r>
              <a:rPr lang="en-US" sz="1200" dirty="0" smtClean="0">
                <a:latin typeface="Aharoni" pitchFamily="2" charset="-79"/>
                <a:cs typeface="Aharoni" pitchFamily="2" charset="-79"/>
              </a:rPr>
              <a:t>(title stolen from book by E. </a:t>
            </a:r>
            <a:r>
              <a:rPr lang="en-US" sz="1200" dirty="0" err="1" smtClean="0">
                <a:latin typeface="Aharoni" pitchFamily="2" charset="-79"/>
                <a:cs typeface="Aharoni" pitchFamily="2" charset="-79"/>
              </a:rPr>
              <a:t>Kolbert</a:t>
            </a:r>
            <a:r>
              <a:rPr lang="en-US" sz="1200" dirty="0" smtClean="0">
                <a:latin typeface="Aharoni" pitchFamily="2" charset="-79"/>
                <a:cs typeface="Aharoni" pitchFamily="2" charset="-79"/>
              </a:rPr>
              <a:t>)</a:t>
            </a:r>
          </a:p>
          <a:p>
            <a:endParaRPr lang="en-US" dirty="0">
              <a:solidFill>
                <a:srgbClr val="7030A0"/>
              </a:solidFill>
            </a:endParaRPr>
          </a:p>
          <a:p>
            <a:r>
              <a:rPr lang="en-US" sz="2400" b="1" dirty="0" smtClean="0">
                <a:solidFill>
                  <a:srgbClr val="7030A0"/>
                </a:solidFill>
              </a:rPr>
              <a:t>The </a:t>
            </a:r>
            <a:r>
              <a:rPr lang="en-US" sz="2400" b="1" dirty="0">
                <a:solidFill>
                  <a:srgbClr val="7030A0"/>
                </a:solidFill>
              </a:rPr>
              <a:t>warming is unequivocal</a:t>
            </a:r>
            <a:endParaRPr lang="en-US" sz="2400" dirty="0">
              <a:solidFill>
                <a:srgbClr val="7030A0"/>
              </a:solidFill>
            </a:endParaRPr>
          </a:p>
        </p:txBody>
      </p:sp>
      <p:sp>
        <p:nvSpPr>
          <p:cNvPr id="5" name="Rectangle 4"/>
          <p:cNvSpPr/>
          <p:nvPr/>
        </p:nvSpPr>
        <p:spPr>
          <a:xfrm>
            <a:off x="152400" y="2209800"/>
            <a:ext cx="2438400" cy="2246769"/>
          </a:xfrm>
          <a:prstGeom prst="rect">
            <a:avLst/>
          </a:prstGeom>
        </p:spPr>
        <p:txBody>
          <a:bodyPr wrap="square">
            <a:spAutoFit/>
          </a:bodyPr>
          <a:lstStyle/>
          <a:p>
            <a:r>
              <a:rPr lang="en-US" i="1" dirty="0" smtClean="0"/>
              <a:t>“Warming </a:t>
            </a:r>
            <a:r>
              <a:rPr lang="en-US" i="1" dirty="0"/>
              <a:t>of the climate system is unequivocal, and since the 1950s, many of the observed changes are unprecedented over decades to millennia</a:t>
            </a:r>
            <a:r>
              <a:rPr lang="en-US" i="1" dirty="0" smtClean="0"/>
              <a:t>.”</a:t>
            </a:r>
          </a:p>
          <a:p>
            <a:r>
              <a:rPr lang="en-US" sz="1400" i="1" dirty="0" smtClean="0"/>
              <a:t>IPCC AR5</a:t>
            </a:r>
            <a:endParaRPr lang="en-US" sz="14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The Earth's energy budget from 1970 to 2011. Cumulative energy flux (in zettaJoules!) into the Earth system from well-mixed and short-lived greenhouse gases, solar forcing, changes in tropospheric aerosol forcing, volcanic forcing and surface albedo, (relative to 1860–1879) are shown by the coloured lines and these are added to give the cumulative energy inflow (black; including black carbon on snow and combined contrails and contrail induced cirrus, not shown separately)."/>
          <p:cNvPicPr>
            <a:picLocks noChangeAspect="1" noChangeArrowheads="1"/>
          </p:cNvPicPr>
          <p:nvPr/>
        </p:nvPicPr>
        <p:blipFill>
          <a:blip r:embed="rId2" cstate="print"/>
          <a:srcRect/>
          <a:stretch>
            <a:fillRect/>
          </a:stretch>
        </p:blipFill>
        <p:spPr bwMode="auto">
          <a:xfrm>
            <a:off x="0" y="0"/>
            <a:ext cx="4152304" cy="6858000"/>
          </a:xfrm>
          <a:prstGeom prst="rect">
            <a:avLst/>
          </a:prstGeom>
          <a:noFill/>
        </p:spPr>
      </p:pic>
      <p:sp>
        <p:nvSpPr>
          <p:cNvPr id="4" name="Rectangle 3"/>
          <p:cNvSpPr/>
          <p:nvPr/>
        </p:nvSpPr>
        <p:spPr>
          <a:xfrm>
            <a:off x="4191000" y="1600200"/>
            <a:ext cx="4724400" cy="2523768"/>
          </a:xfrm>
          <a:prstGeom prst="rect">
            <a:avLst/>
          </a:prstGeom>
        </p:spPr>
        <p:txBody>
          <a:bodyPr wrap="square">
            <a:spAutoFit/>
          </a:bodyPr>
          <a:lstStyle/>
          <a:p>
            <a:r>
              <a:rPr lang="en-US" sz="2400" b="1" dirty="0" smtClean="0">
                <a:solidFill>
                  <a:srgbClr val="7030A0"/>
                </a:solidFill>
              </a:rPr>
              <a:t>Humans </a:t>
            </a:r>
            <a:r>
              <a:rPr lang="en-US" sz="2400" b="1" dirty="0">
                <a:solidFill>
                  <a:srgbClr val="7030A0"/>
                </a:solidFill>
              </a:rPr>
              <a:t>caused the majority of it</a:t>
            </a:r>
            <a:endParaRPr lang="en-US" sz="2400" dirty="0">
              <a:solidFill>
                <a:srgbClr val="7030A0"/>
              </a:solidFill>
            </a:endParaRPr>
          </a:p>
          <a:p>
            <a:endParaRPr lang="en-US" sz="2400" dirty="0" smtClean="0"/>
          </a:p>
          <a:p>
            <a:r>
              <a:rPr lang="en-US" sz="2400" dirty="0"/>
              <a:t> </a:t>
            </a:r>
            <a:r>
              <a:rPr lang="en-US" sz="2400" i="1" dirty="0"/>
              <a:t>“It is extremely likely that human influence has been the dominant cause of the observed warming since the mid-20th century</a:t>
            </a:r>
            <a:r>
              <a:rPr lang="en-US" sz="2400" i="1" dirty="0" smtClean="0"/>
              <a:t>”</a:t>
            </a:r>
            <a:r>
              <a:rPr lang="en-US" sz="2400" dirty="0" smtClean="0"/>
              <a:t>.</a:t>
            </a:r>
          </a:p>
          <a:p>
            <a:r>
              <a:rPr lang="en-US" sz="1400" dirty="0" smtClean="0"/>
              <a:t>IPCC AR5</a:t>
            </a:r>
            <a:endParaRPr lang="en-US" sz="1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4537075" y="6459538"/>
            <a:ext cx="4572000" cy="246062"/>
          </a:xfrm>
          <a:prstGeom prst="rect">
            <a:avLst/>
          </a:prstGeom>
          <a:noFill/>
          <a:ln w="9525">
            <a:noFill/>
            <a:miter lim="800000"/>
            <a:headEnd/>
            <a:tailEnd/>
          </a:ln>
        </p:spPr>
        <p:txBody>
          <a:bodyPr>
            <a:spAutoFit/>
          </a:bodyPr>
          <a:lstStyle/>
          <a:p>
            <a:r>
              <a:rPr lang="en-US" sz="1000">
                <a:hlinkClick r:id="rId2"/>
              </a:rPr>
              <a:t>http://hyperphysics.phy-astr.gsu.edu/hbase/mod3.html</a:t>
            </a:r>
            <a:endParaRPr lang="en-US" sz="1000"/>
          </a:p>
        </p:txBody>
      </p:sp>
      <p:pic>
        <p:nvPicPr>
          <p:cNvPr id="3075" name="Picture 3"/>
          <p:cNvPicPr>
            <a:picLocks noChangeAspect="1"/>
          </p:cNvPicPr>
          <p:nvPr/>
        </p:nvPicPr>
        <p:blipFill>
          <a:blip r:embed="rId3" cstate="print"/>
          <a:srcRect/>
          <a:stretch>
            <a:fillRect/>
          </a:stretch>
        </p:blipFill>
        <p:spPr bwMode="auto">
          <a:xfrm>
            <a:off x="1219200" y="823913"/>
            <a:ext cx="6762750" cy="5576887"/>
          </a:xfrm>
          <a:prstGeom prst="rect">
            <a:avLst/>
          </a:prstGeom>
          <a:noFill/>
          <a:ln w="9525">
            <a:noFill/>
            <a:miter lim="800000"/>
            <a:headEnd/>
            <a:tailEnd/>
          </a:ln>
        </p:spPr>
      </p:pic>
      <p:sp>
        <p:nvSpPr>
          <p:cNvPr id="3076" name="Rectangle 4"/>
          <p:cNvSpPr>
            <a:spLocks noChangeArrowheads="1"/>
          </p:cNvSpPr>
          <p:nvPr/>
        </p:nvSpPr>
        <p:spPr bwMode="auto">
          <a:xfrm>
            <a:off x="28575" y="239713"/>
            <a:ext cx="9080500" cy="584200"/>
          </a:xfrm>
          <a:prstGeom prst="rect">
            <a:avLst/>
          </a:prstGeom>
          <a:noFill/>
          <a:ln w="9525">
            <a:noFill/>
            <a:miter lim="800000"/>
            <a:headEnd/>
            <a:tailEnd/>
          </a:ln>
        </p:spPr>
        <p:txBody>
          <a:bodyPr>
            <a:spAutoFit/>
          </a:bodyPr>
          <a:lstStyle/>
          <a:p>
            <a:pPr algn="ctr"/>
            <a:r>
              <a:rPr lang="en-US" sz="3200" b="1">
                <a:solidFill>
                  <a:srgbClr val="0000FF"/>
                </a:solidFill>
                <a:ea typeface="MS PGothic" pitchFamily="34" charset="-128"/>
              </a:rPr>
              <a:t>The interaction of radiation with matter</a:t>
            </a:r>
            <a:endParaRPr lang="en-US" sz="3200"/>
          </a:p>
        </p:txBody>
      </p:sp>
      <p:sp>
        <p:nvSpPr>
          <p:cNvPr id="5" name="Oval 4"/>
          <p:cNvSpPr/>
          <p:nvPr/>
        </p:nvSpPr>
        <p:spPr>
          <a:xfrm>
            <a:off x="3200400" y="3886200"/>
            <a:ext cx="4648200" cy="1447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p:cNvPicPr>
            <a:picLocks noChangeAspect="1" noChangeArrowheads="1"/>
          </p:cNvPicPr>
          <p:nvPr/>
        </p:nvPicPr>
        <p:blipFill>
          <a:blip r:embed="rId2" cstate="print"/>
          <a:srcRect/>
          <a:stretch>
            <a:fillRect/>
          </a:stretch>
        </p:blipFill>
        <p:spPr bwMode="auto">
          <a:xfrm>
            <a:off x="685800" y="838200"/>
            <a:ext cx="8153400" cy="4614863"/>
          </a:xfrm>
          <a:prstGeom prst="rect">
            <a:avLst/>
          </a:prstGeom>
          <a:noFill/>
          <a:ln w="9525">
            <a:noFill/>
            <a:miter lim="800000"/>
            <a:headEnd/>
            <a:tailEnd/>
          </a:ln>
        </p:spPr>
      </p:pic>
      <p:sp>
        <p:nvSpPr>
          <p:cNvPr id="57347" name="Text Box 5"/>
          <p:cNvSpPr txBox="1">
            <a:spLocks noChangeArrowheads="1"/>
          </p:cNvSpPr>
          <p:nvPr/>
        </p:nvSpPr>
        <p:spPr bwMode="auto">
          <a:xfrm>
            <a:off x="990600" y="5257800"/>
            <a:ext cx="7891463" cy="461963"/>
          </a:xfrm>
          <a:prstGeom prst="rect">
            <a:avLst/>
          </a:prstGeom>
          <a:noFill/>
          <a:ln w="9525">
            <a:noFill/>
            <a:miter lim="800000"/>
            <a:headEnd/>
            <a:tailEnd/>
          </a:ln>
        </p:spPr>
        <p:txBody>
          <a:bodyPr wrap="none">
            <a:spAutoFit/>
          </a:bodyPr>
          <a:lstStyle/>
          <a:p>
            <a:r>
              <a:rPr lang="en-US" sz="2400" b="1" dirty="0"/>
              <a:t>Relative contribution of elements of </a:t>
            </a:r>
            <a:r>
              <a:rPr lang="en-US" sz="2400" b="1" dirty="0" err="1"/>
              <a:t>radiative</a:t>
            </a:r>
            <a:r>
              <a:rPr lang="en-US" sz="2400" b="1" dirty="0"/>
              <a:t> forcing</a:t>
            </a:r>
          </a:p>
        </p:txBody>
      </p:sp>
      <p:sp>
        <p:nvSpPr>
          <p:cNvPr id="57348" name="Rectangle 6"/>
          <p:cNvSpPr>
            <a:spLocks noChangeArrowheads="1"/>
          </p:cNvSpPr>
          <p:nvPr/>
        </p:nvSpPr>
        <p:spPr bwMode="auto">
          <a:xfrm>
            <a:off x="0" y="6461125"/>
            <a:ext cx="9144000" cy="396875"/>
          </a:xfrm>
          <a:prstGeom prst="rect">
            <a:avLst/>
          </a:prstGeom>
          <a:noFill/>
          <a:ln w="9525">
            <a:noFill/>
            <a:miter lim="800000"/>
            <a:headEnd/>
            <a:tailEnd/>
          </a:ln>
        </p:spPr>
        <p:txBody>
          <a:bodyPr anchor="ctr">
            <a:spAutoFit/>
          </a:bodyPr>
          <a:lstStyle/>
          <a:p>
            <a:pPr eaLnBrk="0" hangingPunct="0"/>
            <a:r>
              <a:rPr lang="en-US" sz="1000"/>
              <a:t>Hansen, J., L. Nazarenko, R. Ruedy, M. Sato, J. Willis, A. Del Genio, D. Koch, A. Lacis, K. Lo, S. Menon, T. Novakov, J. Perlwitz, G. Russell, G.A. Schmidt, and N. Tausnev. 2005. Earth’s energy imbalance: Confirmation and implications. Science 308:1431-1435.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0"/>
            <a:ext cx="8001000" cy="67925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
        <p:nvSpPr>
          <p:cNvPr id="3" name="Title 2"/>
          <p:cNvSpPr>
            <a:spLocks noGrp="1"/>
          </p:cNvSpPr>
          <p:nvPr>
            <p:ph type="title"/>
          </p:nvPr>
        </p:nvSpPr>
        <p:spPr>
          <a:xfrm>
            <a:off x="0" y="6248400"/>
            <a:ext cx="8642350" cy="792000"/>
          </a:xfrm>
        </p:spPr>
        <p:txBody>
          <a:bodyPr/>
          <a:lstStyle/>
          <a:p>
            <a:r>
              <a:rPr lang="de-CH" sz="1600" dirty="0" smtClean="0"/>
              <a:t>Figure SPM.5</a:t>
            </a:r>
            <a:r>
              <a:rPr lang="de-CH" dirty="0" smtClean="0"/>
              <a:t/>
            </a:r>
            <a:br>
              <a:rPr lang="de-CH" dirty="0" smtClean="0"/>
            </a:br>
            <a:r>
              <a:rPr lang="en-GB" sz="1200" b="0" dirty="0" err="1">
                <a:latin typeface="Arial" panose="020B0604020202020204" pitchFamily="34" charset="0"/>
                <a:cs typeface="Arial" panose="020B0604020202020204" pitchFamily="34" charset="0"/>
              </a:rPr>
              <a:t>Radiative</a:t>
            </a:r>
            <a:r>
              <a:rPr lang="en-GB" sz="1200" b="0" dirty="0">
                <a:latin typeface="Arial" panose="020B0604020202020204" pitchFamily="34" charset="0"/>
                <a:cs typeface="Arial" panose="020B0604020202020204" pitchFamily="34" charset="0"/>
              </a:rPr>
              <a:t> forcing estimates in 2011 relative to 1750</a:t>
            </a:r>
            <a:endParaRPr lang="en-GB" sz="1200" b="0" dirty="0"/>
          </a:p>
        </p:txBody>
      </p:sp>
    </p:spTree>
    <p:extLst>
      <p:ext uri="{BB962C8B-B14F-4D97-AF65-F5344CB8AC3E}">
        <p14:creationId xmlns:p14="http://schemas.microsoft.com/office/powerpoint/2010/main" val="409389771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3" name="Rectangle 2"/>
          <p:cNvSpPr/>
          <p:nvPr/>
        </p:nvSpPr>
        <p:spPr>
          <a:xfrm>
            <a:off x="0" y="304800"/>
            <a:ext cx="9144000" cy="5940088"/>
          </a:xfrm>
          <a:prstGeom prst="rect">
            <a:avLst/>
          </a:prstGeom>
        </p:spPr>
        <p:txBody>
          <a:bodyPr wrap="square">
            <a:spAutoFit/>
          </a:bodyPr>
          <a:lstStyle/>
          <a:p>
            <a:r>
              <a:rPr lang="en-US" sz="2400" b="1" dirty="0" smtClean="0"/>
              <a:t>MANY different scenarios of our future were modeled, IPCC chose four representative possibilities:</a:t>
            </a:r>
          </a:p>
          <a:p>
            <a:endParaRPr lang="en-US" sz="2400" b="1" dirty="0" smtClean="0">
              <a:solidFill>
                <a:schemeClr val="accent2">
                  <a:lumMod val="50000"/>
                </a:schemeClr>
              </a:solidFill>
            </a:endParaRPr>
          </a:p>
          <a:p>
            <a:endParaRPr lang="en-US" sz="2200" dirty="0" smtClean="0">
              <a:solidFill>
                <a:srgbClr val="C00000"/>
              </a:solidFill>
              <a:effectLst>
                <a:outerShdw blurRad="38100" dist="38100" dir="2700000" algn="tl">
                  <a:srgbClr val="000000">
                    <a:alpha val="43137"/>
                  </a:srgbClr>
                </a:outerShdw>
              </a:effectLst>
            </a:endParaRPr>
          </a:p>
          <a:p>
            <a:r>
              <a:rPr lang="en-US" sz="2200" dirty="0" smtClean="0">
                <a:solidFill>
                  <a:srgbClr val="C00000"/>
                </a:solidFill>
                <a:effectLst>
                  <a:outerShdw blurRad="38100" dist="38100" dir="2700000" algn="tl">
                    <a:srgbClr val="000000">
                      <a:alpha val="43137"/>
                    </a:srgbClr>
                  </a:outerShdw>
                </a:effectLst>
              </a:rPr>
              <a:t>RCP8.5 </a:t>
            </a:r>
            <a:r>
              <a:rPr lang="en-US" sz="2200" dirty="0">
                <a:solidFill>
                  <a:srgbClr val="C00000"/>
                </a:solidFill>
                <a:effectLst>
                  <a:outerShdw blurRad="38100" dist="38100" dir="2700000" algn="tl">
                    <a:srgbClr val="000000">
                      <a:alpha val="43137"/>
                    </a:srgbClr>
                  </a:outerShdw>
                </a:effectLst>
              </a:rPr>
              <a:t>represents ‘</a:t>
            </a:r>
            <a:r>
              <a:rPr lang="en-US" sz="2200" u="sng" dirty="0">
                <a:solidFill>
                  <a:srgbClr val="C00000"/>
                </a:solidFill>
                <a:effectLst>
                  <a:outerShdw blurRad="38100" dist="38100" dir="2700000" algn="tl">
                    <a:srgbClr val="000000">
                      <a:alpha val="43137"/>
                    </a:srgbClr>
                  </a:outerShdw>
                </a:effectLst>
              </a:rPr>
              <a:t>business as usual</a:t>
            </a:r>
            <a:r>
              <a:rPr lang="en-US" sz="2200" dirty="0">
                <a:solidFill>
                  <a:srgbClr val="C00000"/>
                </a:solidFill>
                <a:effectLst>
                  <a:outerShdw blurRad="38100" dist="38100" dir="2700000" algn="tl">
                    <a:srgbClr val="000000">
                      <a:alpha val="43137"/>
                    </a:srgbClr>
                  </a:outerShdw>
                </a:effectLst>
              </a:rPr>
              <a:t>’ – strong economic development for the rest of this century, driven primarily by dependence on fossil fuels. </a:t>
            </a:r>
            <a:endParaRPr lang="en-US" sz="2200" dirty="0" smtClean="0">
              <a:solidFill>
                <a:srgbClr val="C00000"/>
              </a:solidFill>
              <a:effectLst>
                <a:outerShdw blurRad="38100" dist="38100" dir="2700000" algn="tl">
                  <a:srgbClr val="000000">
                    <a:alpha val="43137"/>
                  </a:srgbClr>
                </a:outerShdw>
              </a:effectLst>
            </a:endParaRPr>
          </a:p>
          <a:p>
            <a:endParaRPr lang="en-US" sz="2200" dirty="0">
              <a:effectLst>
                <a:outerShdw blurRad="38100" dist="38100" dir="2700000" algn="tl">
                  <a:srgbClr val="000000">
                    <a:alpha val="43137"/>
                  </a:srgbClr>
                </a:outerShdw>
              </a:effectLst>
            </a:endParaRPr>
          </a:p>
          <a:p>
            <a:r>
              <a:rPr lang="en-US" sz="2200" dirty="0" smtClean="0">
                <a:solidFill>
                  <a:srgbClr val="CCCC00"/>
                </a:solidFill>
                <a:effectLst>
                  <a:outerShdw blurRad="38100" dist="38100" dir="2700000" algn="tl">
                    <a:srgbClr val="000000">
                      <a:alpha val="43137"/>
                    </a:srgbClr>
                  </a:outerShdw>
                </a:effectLst>
              </a:rPr>
              <a:t>RCP6 </a:t>
            </a:r>
            <a:r>
              <a:rPr lang="en-US" sz="2200" dirty="0">
                <a:solidFill>
                  <a:srgbClr val="CCCC00"/>
                </a:solidFill>
                <a:effectLst>
                  <a:outerShdw blurRad="38100" dist="38100" dir="2700000" algn="tl">
                    <a:srgbClr val="000000">
                      <a:alpha val="43137"/>
                    </a:srgbClr>
                  </a:outerShdw>
                </a:effectLst>
              </a:rPr>
              <a:t>represents a world </a:t>
            </a:r>
            <a:r>
              <a:rPr lang="en-US" sz="2200" u="sng" dirty="0">
                <a:solidFill>
                  <a:srgbClr val="CCCC00"/>
                </a:solidFill>
                <a:effectLst>
                  <a:outerShdw blurRad="38100" dist="38100" dir="2700000" algn="tl">
                    <a:srgbClr val="000000">
                      <a:alpha val="43137"/>
                    </a:srgbClr>
                  </a:outerShdw>
                </a:effectLst>
              </a:rPr>
              <a:t>with no global coordinated climate policy</a:t>
            </a:r>
            <a:r>
              <a:rPr lang="en-US" sz="2200" dirty="0">
                <a:solidFill>
                  <a:srgbClr val="CCCC00"/>
                </a:solidFill>
                <a:effectLst>
                  <a:outerShdw blurRad="38100" dist="38100" dir="2700000" algn="tl">
                    <a:srgbClr val="000000">
                      <a:alpha val="43137"/>
                    </a:srgbClr>
                  </a:outerShdw>
                </a:effectLst>
              </a:rPr>
              <a:t>, but where lots of localized clean energy initiatives do manage to stabilize emissions by the latter half of the century. </a:t>
            </a:r>
            <a:endParaRPr lang="en-US" sz="2200" dirty="0" smtClean="0">
              <a:solidFill>
                <a:srgbClr val="CCCC00"/>
              </a:solidFill>
              <a:effectLst>
                <a:outerShdw blurRad="38100" dist="38100" dir="2700000" algn="tl">
                  <a:srgbClr val="000000">
                    <a:alpha val="43137"/>
                  </a:srgbClr>
                </a:outerShdw>
              </a:effectLst>
            </a:endParaRPr>
          </a:p>
          <a:p>
            <a:endParaRPr lang="en-US" sz="2200" dirty="0">
              <a:effectLst>
                <a:outerShdw blurRad="38100" dist="38100" dir="2700000" algn="tl">
                  <a:srgbClr val="000000">
                    <a:alpha val="43137"/>
                  </a:srgbClr>
                </a:outerShdw>
              </a:effectLst>
            </a:endParaRPr>
          </a:p>
          <a:p>
            <a:r>
              <a:rPr lang="en-US" sz="2200" dirty="0" smtClean="0">
                <a:solidFill>
                  <a:schemeClr val="tx2">
                    <a:lumMod val="40000"/>
                    <a:lumOff val="60000"/>
                  </a:schemeClr>
                </a:solidFill>
                <a:effectLst>
                  <a:outerShdw blurRad="38100" dist="38100" dir="2700000" algn="tl">
                    <a:srgbClr val="000000">
                      <a:alpha val="43137"/>
                    </a:srgbClr>
                  </a:outerShdw>
                </a:effectLst>
              </a:rPr>
              <a:t>RCP4.5 </a:t>
            </a:r>
            <a:r>
              <a:rPr lang="en-US" sz="2200" dirty="0">
                <a:solidFill>
                  <a:schemeClr val="tx2">
                    <a:lumMod val="40000"/>
                    <a:lumOff val="60000"/>
                  </a:schemeClr>
                </a:solidFill>
                <a:effectLst>
                  <a:outerShdw blurRad="38100" dist="38100" dir="2700000" algn="tl">
                    <a:srgbClr val="000000">
                      <a:alpha val="43137"/>
                    </a:srgbClr>
                  </a:outerShdw>
                </a:effectLst>
              </a:rPr>
              <a:t>represents a world that implements </a:t>
            </a:r>
            <a:r>
              <a:rPr lang="en-US" sz="2200" u="sng" dirty="0">
                <a:solidFill>
                  <a:schemeClr val="tx2">
                    <a:lumMod val="40000"/>
                    <a:lumOff val="60000"/>
                  </a:schemeClr>
                </a:solidFill>
                <a:effectLst>
                  <a:outerShdw blurRad="38100" dist="38100" dir="2700000" algn="tl">
                    <a:srgbClr val="000000">
                      <a:alpha val="43137"/>
                    </a:srgbClr>
                  </a:outerShdw>
                </a:effectLst>
              </a:rPr>
              <a:t>strong limits on fossil fuel emissions</a:t>
            </a:r>
            <a:r>
              <a:rPr lang="en-US" sz="2200" dirty="0">
                <a:solidFill>
                  <a:schemeClr val="tx2">
                    <a:lumMod val="40000"/>
                    <a:lumOff val="60000"/>
                  </a:schemeClr>
                </a:solidFill>
                <a:effectLst>
                  <a:outerShdw blurRad="38100" dist="38100" dir="2700000" algn="tl">
                    <a:srgbClr val="000000">
                      <a:alpha val="43137"/>
                    </a:srgbClr>
                  </a:outerShdw>
                </a:effectLst>
              </a:rPr>
              <a:t>, such that greenhouse gas </a:t>
            </a:r>
            <a:r>
              <a:rPr lang="en-US" sz="2200" u="sng" dirty="0">
                <a:solidFill>
                  <a:schemeClr val="tx2">
                    <a:lumMod val="40000"/>
                    <a:lumOff val="60000"/>
                  </a:schemeClr>
                </a:solidFill>
                <a:effectLst>
                  <a:outerShdw blurRad="38100" dist="38100" dir="2700000" algn="tl">
                    <a:srgbClr val="000000">
                      <a:alpha val="43137"/>
                    </a:srgbClr>
                  </a:outerShdw>
                </a:effectLst>
              </a:rPr>
              <a:t>emissions peak by mid-century and then start to fall. </a:t>
            </a:r>
            <a:endParaRPr lang="en-US" sz="2200" u="sng" dirty="0" smtClean="0">
              <a:solidFill>
                <a:schemeClr val="tx2">
                  <a:lumMod val="40000"/>
                  <a:lumOff val="60000"/>
                </a:schemeClr>
              </a:solidFill>
              <a:effectLst>
                <a:outerShdw blurRad="38100" dist="38100" dir="2700000" algn="tl">
                  <a:srgbClr val="000000">
                    <a:alpha val="43137"/>
                  </a:srgbClr>
                </a:outerShdw>
              </a:effectLst>
            </a:endParaRPr>
          </a:p>
          <a:p>
            <a:endParaRPr lang="en-US" sz="2200" dirty="0"/>
          </a:p>
          <a:p>
            <a:r>
              <a:rPr lang="en-US" sz="2200" dirty="0" smtClean="0">
                <a:solidFill>
                  <a:srgbClr val="002060"/>
                </a:solidFill>
              </a:rPr>
              <a:t>RCP2.6 </a:t>
            </a:r>
            <a:r>
              <a:rPr lang="en-US" sz="2200" dirty="0">
                <a:solidFill>
                  <a:srgbClr val="002060"/>
                </a:solidFill>
              </a:rPr>
              <a:t>is a world in which emissions </a:t>
            </a:r>
            <a:r>
              <a:rPr lang="en-US" sz="2200" u="sng" dirty="0">
                <a:solidFill>
                  <a:srgbClr val="002060"/>
                </a:solidFill>
              </a:rPr>
              <a:t>peak in the next few years, and then fall dramatically, so that the world becomes carbon neutral by about mid-century.</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Fig 12.43) Results from 1,000 year simulations from EMICs on the 4 RCPs up to the year 2300, followed by constant composition until 3000."/>
          <p:cNvPicPr>
            <a:picLocks noChangeAspect="1" noChangeArrowheads="1"/>
          </p:cNvPicPr>
          <p:nvPr/>
        </p:nvPicPr>
        <p:blipFill>
          <a:blip r:embed="rId3" cstate="print"/>
          <a:srcRect b="35556"/>
          <a:stretch>
            <a:fillRect/>
          </a:stretch>
        </p:blipFill>
        <p:spPr bwMode="auto">
          <a:xfrm>
            <a:off x="0" y="609600"/>
            <a:ext cx="6484915" cy="5410200"/>
          </a:xfrm>
          <a:prstGeom prst="rect">
            <a:avLst/>
          </a:prstGeom>
          <a:noFill/>
        </p:spPr>
      </p:pic>
      <p:sp>
        <p:nvSpPr>
          <p:cNvPr id="4" name="Rectangle 3"/>
          <p:cNvSpPr/>
          <p:nvPr/>
        </p:nvSpPr>
        <p:spPr>
          <a:xfrm>
            <a:off x="6477000" y="0"/>
            <a:ext cx="2667000" cy="5909310"/>
          </a:xfrm>
          <a:prstGeom prst="rect">
            <a:avLst/>
          </a:prstGeom>
        </p:spPr>
        <p:txBody>
          <a:bodyPr wrap="square">
            <a:spAutoFit/>
          </a:bodyPr>
          <a:lstStyle/>
          <a:p>
            <a:r>
              <a:rPr lang="en-US" b="1" dirty="0" smtClean="0">
                <a:solidFill>
                  <a:srgbClr val="7030A0"/>
                </a:solidFill>
              </a:rPr>
              <a:t>The </a:t>
            </a:r>
            <a:r>
              <a:rPr lang="en-US" b="1" dirty="0">
                <a:solidFill>
                  <a:srgbClr val="7030A0"/>
                </a:solidFill>
              </a:rPr>
              <a:t>warming is largely </a:t>
            </a:r>
            <a:r>
              <a:rPr lang="en-US" b="1" dirty="0" smtClean="0">
                <a:solidFill>
                  <a:srgbClr val="7030A0"/>
                </a:solidFill>
              </a:rPr>
              <a:t>irreversible</a:t>
            </a:r>
          </a:p>
          <a:p>
            <a:endParaRPr lang="en-US" dirty="0"/>
          </a:p>
          <a:p>
            <a:r>
              <a:rPr lang="en-US" dirty="0"/>
              <a:t> </a:t>
            </a:r>
            <a:r>
              <a:rPr lang="en-US" i="1" dirty="0"/>
              <a:t>“A large fraction of anthropogenic climate change resulting from CO</a:t>
            </a:r>
            <a:r>
              <a:rPr lang="en-US" i="1" baseline="-25000" dirty="0"/>
              <a:t>2</a:t>
            </a:r>
            <a:r>
              <a:rPr lang="en-US" i="1" dirty="0"/>
              <a:t> emissions is irreversible on a multi-century to millennial time scale, except in the case of a large net removal of CO</a:t>
            </a:r>
            <a:r>
              <a:rPr lang="en-US" i="1" baseline="-25000" dirty="0"/>
              <a:t>2</a:t>
            </a:r>
            <a:r>
              <a:rPr lang="en-US" i="1" dirty="0"/>
              <a:t> from the atmosphere over a sustained period. Surface temperatures will remain approximately constant at elevated levels for many centuries after a complete cessation of net anthropogenic CO</a:t>
            </a:r>
            <a:r>
              <a:rPr lang="en-US" i="1" baseline="-25000" dirty="0"/>
              <a:t>2</a:t>
            </a:r>
            <a:r>
              <a:rPr lang="en-US" i="1" dirty="0"/>
              <a:t> emissions</a:t>
            </a:r>
            <a:r>
              <a:rPr lang="en-US" i="1" dirty="0" smtClean="0"/>
              <a: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Box 3.1 Fig 1) Plot of energy accumulation in ZJ (1 ZJ = 1021 J) within distinct components of Earth’s climate system relative to 1971 and from 1971–2010 unless otherwise indicated. See text for data sources. Ocean warming (heat content change) dominates, with the upper ocean (light blue, above 700 m) contributing more than the deep ocean (dark blue, below 700 m; including below 2000 m estimates starting from 1992). Ice melt (light grey; for glaciers and ice caps, Greenland and Antarctic ice sheet estimates starting from 1992, and Arctic sea ice estimate from 1979–2008); continental (land) warming (orange); and atmospheric warming (purple; estimate starting from 1979) make smaller contributions. Uncertainty in the ocean estimate also dominates the total uncertainty (dot-dashed lines about the error from all five components at 90% confidence intervals)."/>
          <p:cNvPicPr>
            <a:picLocks noChangeAspect="1" noChangeArrowheads="1"/>
          </p:cNvPicPr>
          <p:nvPr/>
        </p:nvPicPr>
        <p:blipFill>
          <a:blip r:embed="rId2" cstate="print"/>
          <a:srcRect/>
          <a:stretch>
            <a:fillRect/>
          </a:stretch>
        </p:blipFill>
        <p:spPr bwMode="auto">
          <a:xfrm>
            <a:off x="3987106" y="0"/>
            <a:ext cx="5156894" cy="6858000"/>
          </a:xfrm>
          <a:prstGeom prst="rect">
            <a:avLst/>
          </a:prstGeom>
          <a:noFill/>
        </p:spPr>
      </p:pic>
      <p:sp>
        <p:nvSpPr>
          <p:cNvPr id="5" name="Rectangle 4"/>
          <p:cNvSpPr/>
          <p:nvPr/>
        </p:nvSpPr>
        <p:spPr>
          <a:xfrm>
            <a:off x="228600" y="1447800"/>
            <a:ext cx="3733800" cy="4524315"/>
          </a:xfrm>
          <a:prstGeom prst="rect">
            <a:avLst/>
          </a:prstGeom>
        </p:spPr>
        <p:txBody>
          <a:bodyPr wrap="square">
            <a:spAutoFit/>
          </a:bodyPr>
          <a:lstStyle/>
          <a:p>
            <a:r>
              <a:rPr lang="en-US" dirty="0" smtClean="0"/>
              <a:t>The oceans have a huge thermal mass compared to the atmosphere and land surface. They act as the planet’s heat storage and transportation system, as the ocean currents redistribute the heat. This is important because if we look at the global surface temperature as an indication of warming, we’re only getting some of the picture. The oceans act as a huge storage heater, and will continue to warm up the lower atmosphere (no matter what changes we make to the atmosphere in the future).</a:t>
            </a:r>
            <a:endParaRPr lang="en-US" dirty="0"/>
          </a:p>
        </p:txBody>
      </p:sp>
      <p:sp>
        <p:nvSpPr>
          <p:cNvPr id="6" name="Rectangle 5"/>
          <p:cNvSpPr/>
          <p:nvPr/>
        </p:nvSpPr>
        <p:spPr>
          <a:xfrm>
            <a:off x="0" y="609600"/>
            <a:ext cx="4267200" cy="646331"/>
          </a:xfrm>
          <a:prstGeom prst="rect">
            <a:avLst/>
          </a:prstGeom>
        </p:spPr>
        <p:txBody>
          <a:bodyPr wrap="square">
            <a:spAutoFit/>
          </a:bodyPr>
          <a:lstStyle/>
          <a:p>
            <a:pPr algn="ctr"/>
            <a:r>
              <a:rPr lang="en-US" b="1" dirty="0" smtClean="0">
                <a:solidFill>
                  <a:srgbClr val="7030A0"/>
                </a:solidFill>
              </a:rPr>
              <a:t>Much of this warming (energy) is stored in the ocean water</a:t>
            </a:r>
          </a:p>
        </p:txBody>
      </p:sp>
      <p:sp>
        <p:nvSpPr>
          <p:cNvPr id="7" name="TextBox 6"/>
          <p:cNvSpPr txBox="1"/>
          <p:nvPr/>
        </p:nvSpPr>
        <p:spPr>
          <a:xfrm>
            <a:off x="533400" y="5657671"/>
            <a:ext cx="3505200" cy="1200329"/>
          </a:xfrm>
          <a:prstGeom prst="rect">
            <a:avLst/>
          </a:prstGeom>
          <a:noFill/>
        </p:spPr>
        <p:txBody>
          <a:bodyPr wrap="square" rtlCol="0">
            <a:spAutoFit/>
          </a:bodyPr>
          <a:lstStyle/>
          <a:p>
            <a:r>
              <a:rPr lang="en-US" b="1" dirty="0" smtClean="0">
                <a:solidFill>
                  <a:srgbClr val="C00000"/>
                </a:solidFill>
              </a:rPr>
              <a:t>According to this figure, what percent of warming is stored by the oceans?</a:t>
            </a:r>
          </a:p>
          <a:p>
            <a:endParaRPr lang="en-US" b="1" dirty="0">
              <a:solidFill>
                <a:srgbClr val="C00000"/>
              </a:solidFill>
            </a:endParaRPr>
          </a:p>
        </p:txBody>
      </p:sp>
      <p:cxnSp>
        <p:nvCxnSpPr>
          <p:cNvPr id="9" name="Straight Connector 8"/>
          <p:cNvCxnSpPr/>
          <p:nvPr/>
        </p:nvCxnSpPr>
        <p:spPr>
          <a:xfrm>
            <a:off x="8839200" y="533400"/>
            <a:ext cx="1524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763000" y="4495800"/>
            <a:ext cx="2286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048000" y="6248400"/>
            <a:ext cx="869149" cy="461665"/>
          </a:xfrm>
          <a:prstGeom prst="rect">
            <a:avLst/>
          </a:prstGeom>
          <a:noFill/>
        </p:spPr>
        <p:txBody>
          <a:bodyPr wrap="none" rtlCol="0">
            <a:spAutoFit/>
          </a:bodyPr>
          <a:lstStyle/>
          <a:p>
            <a:r>
              <a:rPr lang="en-US" sz="2400" b="1" dirty="0" smtClean="0">
                <a:solidFill>
                  <a:srgbClr val="C00000"/>
                </a:solidFill>
              </a:rPr>
              <a:t>~85%</a:t>
            </a:r>
            <a:endParaRPr lang="en-US"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2" cstate="print"/>
          <a:srcRect/>
          <a:stretch>
            <a:fillRect/>
          </a:stretch>
        </p:blipFill>
        <p:spPr bwMode="auto">
          <a:xfrm>
            <a:off x="5815013" y="0"/>
            <a:ext cx="3328987" cy="6858000"/>
          </a:xfrm>
          <a:prstGeom prst="rect">
            <a:avLst/>
          </a:prstGeom>
          <a:noFill/>
          <a:ln w="9525">
            <a:noFill/>
            <a:miter lim="800000"/>
            <a:headEnd/>
            <a:tailEnd/>
          </a:ln>
        </p:spPr>
      </p:pic>
      <p:sp>
        <p:nvSpPr>
          <p:cNvPr id="87043" name="Text Box 3"/>
          <p:cNvSpPr txBox="1">
            <a:spLocks noChangeArrowheads="1"/>
          </p:cNvSpPr>
          <p:nvPr/>
        </p:nvSpPr>
        <p:spPr bwMode="auto">
          <a:xfrm>
            <a:off x="304800" y="914400"/>
            <a:ext cx="4724400" cy="2769989"/>
          </a:xfrm>
          <a:prstGeom prst="rect">
            <a:avLst/>
          </a:prstGeom>
          <a:noFill/>
          <a:ln w="9525">
            <a:noFill/>
            <a:miter lim="800000"/>
            <a:headEnd/>
            <a:tailEnd/>
          </a:ln>
        </p:spPr>
        <p:txBody>
          <a:bodyPr wrap="square">
            <a:spAutoFit/>
          </a:bodyPr>
          <a:lstStyle/>
          <a:p>
            <a:r>
              <a:rPr lang="en-US" dirty="0" smtClean="0"/>
              <a:t>Which of the following has the largest impact on sea level rise? </a:t>
            </a:r>
          </a:p>
          <a:p>
            <a:endParaRPr lang="en-US" dirty="0" smtClean="0"/>
          </a:p>
          <a:p>
            <a:pPr marL="457200" indent="-457200"/>
            <a:r>
              <a:rPr lang="en-US" dirty="0" smtClean="0"/>
              <a:t>a. Melting of glaciers</a:t>
            </a:r>
          </a:p>
          <a:p>
            <a:pPr marL="457200" indent="-457200"/>
            <a:r>
              <a:rPr lang="en-US" dirty="0" smtClean="0"/>
              <a:t>b. Melting of ice sheets</a:t>
            </a:r>
          </a:p>
          <a:p>
            <a:r>
              <a:rPr lang="en-US" dirty="0" smtClean="0"/>
              <a:t>b. Melting of sea ice</a:t>
            </a:r>
          </a:p>
          <a:p>
            <a:r>
              <a:rPr lang="en-US" dirty="0" smtClean="0"/>
              <a:t>c. Thermal expansion of ocean</a:t>
            </a:r>
          </a:p>
          <a:p>
            <a:endParaRPr lang="en-US" sz="2400" dirty="0" smtClean="0"/>
          </a:p>
          <a:p>
            <a:endParaRPr lang="en-US" sz="2400" dirty="0" smtClean="0"/>
          </a:p>
        </p:txBody>
      </p:sp>
      <p:pic>
        <p:nvPicPr>
          <p:cNvPr id="187394" name="Picture 2" descr="graphic"/>
          <p:cNvPicPr>
            <a:picLocks noChangeAspect="1" noChangeArrowheads="1"/>
          </p:cNvPicPr>
          <p:nvPr/>
        </p:nvPicPr>
        <p:blipFill>
          <a:blip r:embed="rId3" cstate="print"/>
          <a:srcRect/>
          <a:stretch>
            <a:fillRect/>
          </a:stretch>
        </p:blipFill>
        <p:spPr bwMode="auto">
          <a:xfrm>
            <a:off x="457200" y="3048000"/>
            <a:ext cx="3858516" cy="3679370"/>
          </a:xfrm>
          <a:prstGeom prst="rect">
            <a:avLst/>
          </a:prstGeom>
          <a:noFill/>
        </p:spPr>
      </p:pic>
      <p:sp>
        <p:nvSpPr>
          <p:cNvPr id="6" name="TextBox 5"/>
          <p:cNvSpPr txBox="1"/>
          <p:nvPr/>
        </p:nvSpPr>
        <p:spPr>
          <a:xfrm>
            <a:off x="762000" y="152400"/>
            <a:ext cx="4267200" cy="646331"/>
          </a:xfrm>
          <a:prstGeom prst="rect">
            <a:avLst/>
          </a:prstGeom>
          <a:solidFill>
            <a:schemeClr val="accent6">
              <a:lumMod val="40000"/>
              <a:lumOff val="60000"/>
            </a:schemeClr>
          </a:solidFill>
        </p:spPr>
        <p:txBody>
          <a:bodyPr wrap="square" rtlCol="0">
            <a:spAutoFit/>
          </a:bodyPr>
          <a:lstStyle/>
          <a:p>
            <a:pPr algn="ctr"/>
            <a:r>
              <a:rPr lang="en-US" dirty="0" smtClean="0"/>
              <a:t>This stored heat/energy is also impacting average global sea level</a:t>
            </a:r>
            <a:endParaRPr lang="en-US" dirty="0"/>
          </a:p>
        </p:txBody>
      </p:sp>
      <p:sp>
        <p:nvSpPr>
          <p:cNvPr id="7" name="TextBox 6"/>
          <p:cNvSpPr txBox="1"/>
          <p:nvPr/>
        </p:nvSpPr>
        <p:spPr>
          <a:xfrm rot="20302242">
            <a:off x="6006725" y="3458936"/>
            <a:ext cx="3076905" cy="923330"/>
          </a:xfrm>
          <a:prstGeom prst="rect">
            <a:avLst/>
          </a:prstGeom>
          <a:noFill/>
        </p:spPr>
        <p:txBody>
          <a:bodyPr wrap="square" rtlCol="0">
            <a:spAutoFit/>
          </a:bodyPr>
          <a:lstStyle/>
          <a:p>
            <a:r>
              <a:rPr lang="en-US" dirty="0" smtClean="0"/>
              <a:t>No rise from sea ice melting? </a:t>
            </a:r>
          </a:p>
          <a:p>
            <a:r>
              <a:rPr lang="en-US" dirty="0" smtClean="0"/>
              <a:t>Why or why not?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42"/>
                                        </p:tgtEl>
                                        <p:attrNameLst>
                                          <p:attrName>style.visibility</p:attrName>
                                        </p:attrNameLst>
                                      </p:cBhvr>
                                      <p:to>
                                        <p:strVal val="visible"/>
                                      </p:to>
                                    </p:set>
                                    <p:animEffect transition="in" filter="blinds(horizontal)">
                                      <p:cBhvr>
                                        <p:cTn id="7" dur="500"/>
                                        <p:tgtEl>
                                          <p:spTgt spid="870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mph" presetSubtype="2" fill="hold" nodeType="clickEffect">
                                  <p:stCondLst>
                                    <p:cond delay="0"/>
                                  </p:stCondLst>
                                  <p:childTnLst>
                                    <p:animClr clrSpc="rgb" dir="cw">
                                      <p:cBhvr override="childStyle">
                                        <p:cTn id="11" dur="2000" fill="hold"/>
                                        <p:tgtEl>
                                          <p:spTgt spid="87043">
                                            <p:txEl>
                                              <p:pRg st="5" end="5"/>
                                            </p:txEl>
                                          </p:spTgt>
                                        </p:tgtEl>
                                        <p:attrNameLst>
                                          <p:attrName>style.color</p:attrName>
                                        </p:attrNameLst>
                                      </p:cBhvr>
                                      <p:to>
                                        <a:srgbClr val="FB1313"/>
                                      </p:to>
                                    </p:animClr>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2000"/>
                                        <p:tgtEl>
                                          <p:spTgt spid="7">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fade">
                                      <p:cBhvr>
                                        <p:cTn id="19" dur="2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52400"/>
            <a:ext cx="3505200" cy="5632311"/>
          </a:xfrm>
          <a:prstGeom prst="rect">
            <a:avLst/>
          </a:prstGeom>
        </p:spPr>
        <p:txBody>
          <a:bodyPr wrap="square">
            <a:spAutoFit/>
          </a:bodyPr>
          <a:lstStyle/>
          <a:p>
            <a:r>
              <a:rPr lang="en-US" b="1" dirty="0" smtClean="0">
                <a:solidFill>
                  <a:srgbClr val="7030A0"/>
                </a:solidFill>
              </a:rPr>
              <a:t>Current </a:t>
            </a:r>
            <a:r>
              <a:rPr lang="en-US" b="1" dirty="0">
                <a:solidFill>
                  <a:srgbClr val="7030A0"/>
                </a:solidFill>
              </a:rPr>
              <a:t>rates of ocean acidification are unprecedented</a:t>
            </a:r>
            <a:r>
              <a:rPr lang="en-US" b="1" dirty="0" smtClean="0">
                <a:solidFill>
                  <a:srgbClr val="7030A0"/>
                </a:solidFill>
              </a:rPr>
              <a:t>.</a:t>
            </a:r>
          </a:p>
          <a:p>
            <a:endParaRPr lang="en-US" dirty="0" smtClean="0"/>
          </a:p>
          <a:p>
            <a:endParaRPr lang="en-US" i="1" dirty="0"/>
          </a:p>
          <a:p>
            <a:r>
              <a:rPr lang="en-US" i="1" dirty="0" smtClean="0"/>
              <a:t>“The </a:t>
            </a:r>
            <a:r>
              <a:rPr lang="en-US" i="1" dirty="0"/>
              <a:t>pH of seawater has decreased by 0.1 since the beginning of the industrial era, corresponding to a 26% increase in hydrogen ion concentration. … It is virtually certain that the increased storage of carbon by the ocean will increase acidification in the future, continuing the observed trends of the past decades. … Estimates of future atmospheric and oceanic carbon dioxide concentrations indicate that, </a:t>
            </a:r>
            <a:r>
              <a:rPr lang="en-US" b="1" i="1" dirty="0"/>
              <a:t>by the end of this century, the average surface ocean pH could be lower than it has been for more than 50 million years</a:t>
            </a:r>
            <a:r>
              <a:rPr lang="en-US" i="1" dirty="0"/>
              <a:t>”</a:t>
            </a:r>
            <a:r>
              <a:rPr lang="en-US" dirty="0"/>
              <a:t>.</a:t>
            </a:r>
          </a:p>
        </p:txBody>
      </p:sp>
      <p:pic>
        <p:nvPicPr>
          <p:cNvPr id="142338" name="Picture 2" descr="http://www.easterbrook.ca/steve/wp-content/IPCC-AR5-SPM-Fig7c.png"/>
          <p:cNvPicPr>
            <a:picLocks noChangeAspect="1" noChangeArrowheads="1"/>
          </p:cNvPicPr>
          <p:nvPr/>
        </p:nvPicPr>
        <p:blipFill>
          <a:blip r:embed="rId2" cstate="print"/>
          <a:srcRect/>
          <a:stretch>
            <a:fillRect/>
          </a:stretch>
        </p:blipFill>
        <p:spPr bwMode="auto">
          <a:xfrm>
            <a:off x="3505201" y="1793972"/>
            <a:ext cx="5638800" cy="323522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3000" y="1143000"/>
            <a:ext cx="9144000" cy="369332"/>
          </a:xfrm>
          <a:prstGeom prst="rect">
            <a:avLst/>
          </a:prstGeom>
        </p:spPr>
        <p:txBody>
          <a:bodyPr wrap="square">
            <a:spAutoFit/>
          </a:bodyPr>
          <a:lstStyle/>
          <a:p>
            <a:r>
              <a:rPr lang="en-US" b="1" dirty="0" smtClean="0">
                <a:solidFill>
                  <a:srgbClr val="7030A0"/>
                </a:solidFill>
              </a:rPr>
              <a:t>The models are clear, ‘business as usual’ isn’t pretty</a:t>
            </a:r>
            <a:endParaRPr lang="en-US" dirty="0"/>
          </a:p>
        </p:txBody>
      </p:sp>
      <p:pic>
        <p:nvPicPr>
          <p:cNvPr id="12290" name="Picture 2" descr="http://image.slidesharecdn.com/cigras2014cuantriesgo-140924055537-phpapp01/95/cigras2014-cuant-riesgo-9-638.jpg?cb=1411538347"/>
          <p:cNvPicPr>
            <a:picLocks noChangeAspect="1" noChangeArrowheads="1"/>
          </p:cNvPicPr>
          <p:nvPr/>
        </p:nvPicPr>
        <p:blipFill>
          <a:blip r:embed="rId2" cstate="print"/>
          <a:srcRect l="12435" t="26608" r="45455" b="18403"/>
          <a:stretch>
            <a:fillRect/>
          </a:stretch>
        </p:blipFill>
        <p:spPr bwMode="auto">
          <a:xfrm>
            <a:off x="6832603" y="0"/>
            <a:ext cx="2311397" cy="2133600"/>
          </a:xfrm>
          <a:prstGeom prst="rect">
            <a:avLst/>
          </a:prstGeom>
          <a:noFill/>
        </p:spPr>
      </p:pic>
      <p:pic>
        <p:nvPicPr>
          <p:cNvPr id="143362" name="Picture 2" descr="(Fig 12.5) Time series of global annual mean surface air temperature anomalies (relative to 1986–2005) from CMIP5 concentration-driven experiments. Projections are shown for each RCP for the multi model mean (solid lines) and the 5–95% range (±1.64 standard deviation) across the distribution of individual models (shading). Discontinuities at 2100 are due to different numbers of models performing the extension runs beyond the 21st century and have no physical meaning. Only one ensemble member is used from each model and numbers in the figure indicate the number of different models contributing to the different time periods. No ranges are given for the RCP6.0 projections beyond 2100 as only two models are available."/>
          <p:cNvPicPr>
            <a:picLocks noChangeAspect="1" noChangeArrowheads="1"/>
          </p:cNvPicPr>
          <p:nvPr/>
        </p:nvPicPr>
        <p:blipFill>
          <a:blip r:embed="rId3" cstate="print"/>
          <a:srcRect/>
          <a:stretch>
            <a:fillRect/>
          </a:stretch>
        </p:blipFill>
        <p:spPr bwMode="auto">
          <a:xfrm>
            <a:off x="0" y="2031800"/>
            <a:ext cx="7299893" cy="4826200"/>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52400"/>
            <a:ext cx="9144000" cy="369332"/>
          </a:xfrm>
          <a:prstGeom prst="rect">
            <a:avLst/>
          </a:prstGeom>
        </p:spPr>
        <p:txBody>
          <a:bodyPr wrap="square">
            <a:spAutoFit/>
          </a:bodyPr>
          <a:lstStyle/>
          <a:p>
            <a:pPr algn="ctr"/>
            <a:r>
              <a:rPr lang="en-US" b="1" dirty="0" smtClean="0">
                <a:solidFill>
                  <a:srgbClr val="7030A0"/>
                </a:solidFill>
              </a:rPr>
              <a:t>To </a:t>
            </a:r>
            <a:r>
              <a:rPr lang="en-US" b="1" dirty="0">
                <a:solidFill>
                  <a:srgbClr val="7030A0"/>
                </a:solidFill>
              </a:rPr>
              <a:t>stay below 2°C of warming, most fossil fuels must stay buried in the ground.</a:t>
            </a:r>
            <a:endParaRPr lang="en-US" dirty="0">
              <a:solidFill>
                <a:srgbClr val="7030A0"/>
              </a:solidFill>
            </a:endParaRPr>
          </a:p>
        </p:txBody>
      </p:sp>
      <p:pic>
        <p:nvPicPr>
          <p:cNvPr id="144388" name="Picture 4" descr="(Figure SPM.10) Global mean surface temperature increase as a function of cumulative total global CO2 emissions from various lines of evidence. Multi-model results from a hierarchy of climate-carbon cycle models for each RCP until 2100 are shown with coloured lines and decadal means (dots). Some decadal means are indicated for clarity (e.g., 2050 indicating the decade 2041−2050). Model results over the historical period (1860–2010) are indicated in black. The coloured plume illustrates the multi-model spread over the four RCP scenarios and fades with the decreasing number of available models in RCP8.5. The multi-model mean and range simulated by CMIP5 models, forced by a CO2 increase of 1% per year (1% per year CO2 simulations), is given by the thin black line and grey area. For a specific amount of cumulative CO2 emissions, the 1% per year CO2 simulations exhibit lower warming than those driven by RCPs, which include additional non-CO2 drivers. All values are given relative to the 1861−1880 base period. Decadal averages are connected by straight lines."/>
          <p:cNvPicPr>
            <a:picLocks noChangeAspect="1" noChangeArrowheads="1"/>
          </p:cNvPicPr>
          <p:nvPr/>
        </p:nvPicPr>
        <p:blipFill>
          <a:blip r:embed="rId2" cstate="print"/>
          <a:srcRect/>
          <a:stretch>
            <a:fillRect/>
          </a:stretch>
        </p:blipFill>
        <p:spPr bwMode="auto">
          <a:xfrm>
            <a:off x="470191" y="609600"/>
            <a:ext cx="8140408" cy="6248400"/>
          </a:xfrm>
          <a:prstGeom prst="rect">
            <a:avLst/>
          </a:prstGeom>
          <a:noFill/>
        </p:spPr>
      </p:pic>
      <p:cxnSp>
        <p:nvCxnSpPr>
          <p:cNvPr id="6" name="Straight Connector 5"/>
          <p:cNvCxnSpPr/>
          <p:nvPr/>
        </p:nvCxnSpPr>
        <p:spPr>
          <a:xfrm>
            <a:off x="1219200" y="4038600"/>
            <a:ext cx="236220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581400" y="4038600"/>
            <a:ext cx="0" cy="220980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474345"/>
            <a:ext cx="8991600" cy="2308324"/>
          </a:xfrm>
          <a:prstGeom prst="rect">
            <a:avLst/>
          </a:prstGeom>
        </p:spPr>
        <p:txBody>
          <a:bodyPr wrap="square">
            <a:spAutoFit/>
          </a:bodyPr>
          <a:lstStyle/>
          <a:p>
            <a:r>
              <a:rPr lang="en-US" dirty="0" smtClean="0"/>
              <a:t>To give us a 33% chance of staying below 2°C of warming over pre-industrial levels, we cannot ever emit more than </a:t>
            </a:r>
            <a:r>
              <a:rPr lang="en-US" dirty="0" smtClean="0">
                <a:solidFill>
                  <a:srgbClr val="C00000"/>
                </a:solidFill>
              </a:rPr>
              <a:t>880</a:t>
            </a:r>
            <a:r>
              <a:rPr lang="en-US" dirty="0" smtClean="0"/>
              <a:t> </a:t>
            </a:r>
            <a:r>
              <a:rPr lang="en-US" dirty="0" err="1" smtClean="0"/>
              <a:t>gigatonnes</a:t>
            </a:r>
            <a:r>
              <a:rPr lang="en-US" dirty="0" smtClean="0"/>
              <a:t> of Carbon. </a:t>
            </a:r>
          </a:p>
          <a:p>
            <a:endParaRPr lang="en-US" dirty="0" smtClean="0"/>
          </a:p>
          <a:p>
            <a:r>
              <a:rPr lang="en-US" dirty="0" smtClean="0"/>
              <a:t>To give us a 50% chance, we cannot ever emit more than </a:t>
            </a:r>
            <a:r>
              <a:rPr lang="en-US" dirty="0" smtClean="0">
                <a:solidFill>
                  <a:srgbClr val="C00000"/>
                </a:solidFill>
              </a:rPr>
              <a:t>840</a:t>
            </a:r>
            <a:r>
              <a:rPr lang="en-US" dirty="0" smtClean="0"/>
              <a:t> </a:t>
            </a:r>
            <a:r>
              <a:rPr lang="en-US" dirty="0" err="1" smtClean="0"/>
              <a:t>gigatonnes</a:t>
            </a:r>
            <a:r>
              <a:rPr lang="en-US" dirty="0" smtClean="0"/>
              <a:t> of Carbon.</a:t>
            </a:r>
          </a:p>
          <a:p>
            <a:r>
              <a:rPr lang="en-US" dirty="0" smtClean="0"/>
              <a:t>To give us a 66% chance, we cannot ever emit more than </a:t>
            </a:r>
            <a:r>
              <a:rPr lang="en-US" dirty="0" smtClean="0">
                <a:solidFill>
                  <a:srgbClr val="C00000"/>
                </a:solidFill>
              </a:rPr>
              <a:t>800</a:t>
            </a:r>
            <a:r>
              <a:rPr lang="en-US" dirty="0" smtClean="0"/>
              <a:t> </a:t>
            </a:r>
            <a:r>
              <a:rPr lang="en-US" dirty="0" err="1" smtClean="0"/>
              <a:t>gigatonnes</a:t>
            </a:r>
            <a:r>
              <a:rPr lang="en-US" dirty="0" smtClean="0"/>
              <a:t> of Carbon.</a:t>
            </a:r>
          </a:p>
          <a:p>
            <a:endParaRPr lang="en-US" dirty="0" smtClean="0"/>
          </a:p>
          <a:p>
            <a:endParaRPr lang="en-US" dirty="0" smtClean="0"/>
          </a:p>
          <a:p>
            <a:endParaRPr lang="en-US" dirty="0"/>
          </a:p>
        </p:txBody>
      </p:sp>
      <p:sp>
        <p:nvSpPr>
          <p:cNvPr id="4" name="Rectangle 3"/>
          <p:cNvSpPr/>
          <p:nvPr/>
        </p:nvSpPr>
        <p:spPr>
          <a:xfrm>
            <a:off x="381000" y="3124200"/>
            <a:ext cx="8610600" cy="3539430"/>
          </a:xfrm>
          <a:prstGeom prst="rect">
            <a:avLst/>
          </a:prstGeom>
        </p:spPr>
        <p:txBody>
          <a:bodyPr wrap="square">
            <a:spAutoFit/>
          </a:bodyPr>
          <a:lstStyle/>
          <a:p>
            <a:r>
              <a:rPr lang="en-US" sz="2000" dirty="0" smtClean="0"/>
              <a:t>Since the beginning of industrialization, we have already emitted a little more than 500 GT. So our remaining budget is somewhere between 300 and 400 GT. Existing known fossil fuel reserves are enough </a:t>
            </a:r>
            <a:r>
              <a:rPr lang="en-US" sz="2000" u="sng" dirty="0" smtClean="0">
                <a:solidFill>
                  <a:srgbClr val="FF0000"/>
                </a:solidFill>
              </a:rPr>
              <a:t>to release at least 1000 GT!</a:t>
            </a:r>
          </a:p>
          <a:p>
            <a:endParaRPr lang="en-US" sz="2000" u="sng" dirty="0" smtClean="0">
              <a:solidFill>
                <a:srgbClr val="FF0000"/>
              </a:solidFill>
            </a:endParaRPr>
          </a:p>
          <a:p>
            <a:r>
              <a:rPr lang="en-US" sz="2000" dirty="0" smtClean="0"/>
              <a:t> New discoveries and unconventional sources will likely more than double this. That leads to one inescapable conclusion:</a:t>
            </a:r>
          </a:p>
          <a:p>
            <a:endParaRPr lang="en-US" sz="2000" dirty="0" smtClean="0"/>
          </a:p>
          <a:p>
            <a:r>
              <a:rPr lang="en-US" sz="2800" b="1" i="1" dirty="0" smtClean="0"/>
              <a:t>To stay below the agreed upon 2C warming target, most of the remaining fossil fuel reserves must stay buried in the ground.</a:t>
            </a:r>
            <a:endParaRPr lang="en-US" sz="2800" dirty="0"/>
          </a:p>
        </p:txBody>
      </p:sp>
      <p:sp>
        <p:nvSpPr>
          <p:cNvPr id="5" name="TextBox 4"/>
          <p:cNvSpPr txBox="1"/>
          <p:nvPr/>
        </p:nvSpPr>
        <p:spPr>
          <a:xfrm>
            <a:off x="2209800" y="2514600"/>
            <a:ext cx="4732962" cy="369332"/>
          </a:xfrm>
          <a:prstGeom prst="rect">
            <a:avLst/>
          </a:prstGeom>
          <a:noFill/>
        </p:spPr>
        <p:txBody>
          <a:bodyPr wrap="none" rtlCol="0">
            <a:spAutoFit/>
          </a:bodyPr>
          <a:lstStyle/>
          <a:p>
            <a:r>
              <a:rPr lang="en-US" b="1" dirty="0" smtClean="0">
                <a:solidFill>
                  <a:srgbClr val="7030A0"/>
                </a:solidFill>
              </a:rPr>
              <a:t>HOW MUCH HAVE WE EMITTED SO FAR?</a:t>
            </a:r>
            <a:endParaRPr lang="en-US"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762000"/>
            <a:ext cx="9144000" cy="914400"/>
          </a:xfrm>
        </p:spPr>
        <p:txBody>
          <a:bodyPr>
            <a:noAutofit/>
          </a:bodyPr>
          <a:lstStyle/>
          <a:p>
            <a:pPr eaLnBrk="1" hangingPunct="1"/>
            <a:r>
              <a:rPr lang="en-US" sz="2800" b="1" dirty="0" smtClean="0">
                <a:solidFill>
                  <a:srgbClr val="0000FF"/>
                </a:solidFill>
                <a:latin typeface="Arial" pitchFamily="34" charset="0"/>
                <a:cs typeface="Arial" pitchFamily="34" charset="0"/>
              </a:rPr>
              <a:t>To absorb in the IR part of the spectrum a molecule must be able to vibrate by stretching or bending</a:t>
            </a:r>
          </a:p>
        </p:txBody>
      </p:sp>
      <p:sp>
        <p:nvSpPr>
          <p:cNvPr id="5123" name="Rectangle 4"/>
          <p:cNvSpPr>
            <a:spLocks noChangeArrowheads="1"/>
          </p:cNvSpPr>
          <p:nvPr/>
        </p:nvSpPr>
        <p:spPr bwMode="auto">
          <a:xfrm>
            <a:off x="3662363" y="3348038"/>
            <a:ext cx="9144000" cy="0"/>
          </a:xfrm>
          <a:prstGeom prst="rect">
            <a:avLst/>
          </a:prstGeom>
          <a:noFill/>
          <a:ln w="9525">
            <a:noFill/>
            <a:miter lim="800000"/>
            <a:headEnd/>
            <a:tailEnd/>
          </a:ln>
        </p:spPr>
        <p:txBody>
          <a:bodyPr>
            <a:spAutoFit/>
          </a:bodyPr>
          <a:lstStyle/>
          <a:p>
            <a:endParaRPr lang="en-US"/>
          </a:p>
        </p:txBody>
      </p:sp>
      <p:sp>
        <p:nvSpPr>
          <p:cNvPr id="5124" name="Rectangle 6"/>
          <p:cNvSpPr>
            <a:spLocks noChangeArrowheads="1"/>
          </p:cNvSpPr>
          <p:nvPr/>
        </p:nvSpPr>
        <p:spPr bwMode="auto">
          <a:xfrm>
            <a:off x="3762375" y="3319463"/>
            <a:ext cx="9144000" cy="0"/>
          </a:xfrm>
          <a:prstGeom prst="rect">
            <a:avLst/>
          </a:prstGeom>
          <a:noFill/>
          <a:ln w="9525">
            <a:noFill/>
            <a:miter lim="800000"/>
            <a:headEnd/>
            <a:tailEnd/>
          </a:ln>
        </p:spPr>
        <p:txBody>
          <a:bodyPr>
            <a:spAutoFit/>
          </a:bodyPr>
          <a:lstStyle/>
          <a:p>
            <a:endParaRPr lang="en-US"/>
          </a:p>
        </p:txBody>
      </p:sp>
      <p:sp>
        <p:nvSpPr>
          <p:cNvPr id="5125" name="Rectangle 8"/>
          <p:cNvSpPr>
            <a:spLocks noChangeArrowheads="1"/>
          </p:cNvSpPr>
          <p:nvPr/>
        </p:nvSpPr>
        <p:spPr bwMode="auto">
          <a:xfrm>
            <a:off x="3876675" y="3057525"/>
            <a:ext cx="9144000" cy="0"/>
          </a:xfrm>
          <a:prstGeom prst="rect">
            <a:avLst/>
          </a:prstGeom>
          <a:noFill/>
          <a:ln w="9525">
            <a:noFill/>
            <a:miter lim="800000"/>
            <a:headEnd/>
            <a:tailEnd/>
          </a:ln>
        </p:spPr>
        <p:txBody>
          <a:bodyPr>
            <a:spAutoFit/>
          </a:bodyPr>
          <a:lstStyle/>
          <a:p>
            <a:endParaRPr lang="en-US"/>
          </a:p>
        </p:txBody>
      </p:sp>
      <p:sp>
        <p:nvSpPr>
          <p:cNvPr id="5126" name="Rectangle 10"/>
          <p:cNvSpPr>
            <a:spLocks noChangeArrowheads="1"/>
          </p:cNvSpPr>
          <p:nvPr/>
        </p:nvSpPr>
        <p:spPr bwMode="auto">
          <a:xfrm>
            <a:off x="3776663" y="3152775"/>
            <a:ext cx="9144000" cy="0"/>
          </a:xfrm>
          <a:prstGeom prst="rect">
            <a:avLst/>
          </a:prstGeom>
          <a:noFill/>
          <a:ln w="9525">
            <a:noFill/>
            <a:miter lim="800000"/>
            <a:headEnd/>
            <a:tailEnd/>
          </a:ln>
        </p:spPr>
        <p:txBody>
          <a:bodyPr>
            <a:spAutoFit/>
          </a:bodyPr>
          <a:lstStyle/>
          <a:p>
            <a:endParaRPr lang="en-US"/>
          </a:p>
        </p:txBody>
      </p:sp>
      <p:sp>
        <p:nvSpPr>
          <p:cNvPr id="34823" name="Rectangle 11"/>
          <p:cNvSpPr>
            <a:spLocks noChangeArrowheads="1"/>
          </p:cNvSpPr>
          <p:nvPr/>
        </p:nvSpPr>
        <p:spPr bwMode="auto">
          <a:xfrm>
            <a:off x="685800" y="2895600"/>
            <a:ext cx="769620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en-US" b="1" dirty="0">
                <a:solidFill>
                  <a:schemeClr val="tx2"/>
                </a:solidFill>
              </a:rPr>
              <a:t>Types of Molecular Vibrations</a:t>
            </a:r>
            <a:r>
              <a:rPr lang="en-US" b="1" dirty="0"/>
              <a:t>: </a:t>
            </a:r>
            <a:r>
              <a:rPr lang="en-US" dirty="0"/>
              <a:t>Vibrations fall into the basic categories of </a:t>
            </a:r>
            <a:r>
              <a:rPr lang="en-US" b="1" u="sng" dirty="0">
                <a:solidFill>
                  <a:srgbClr val="FF0000"/>
                </a:solidFill>
              </a:rPr>
              <a:t>stretching</a:t>
            </a:r>
            <a:r>
              <a:rPr lang="en-US" dirty="0"/>
              <a:t> and </a:t>
            </a:r>
            <a:r>
              <a:rPr lang="en-US" b="1" u="sng" dirty="0">
                <a:solidFill>
                  <a:srgbClr val="FF0000"/>
                </a:solidFill>
              </a:rPr>
              <a:t>bending</a:t>
            </a:r>
            <a:r>
              <a:rPr lang="en-US" dirty="0"/>
              <a:t>.</a:t>
            </a:r>
          </a:p>
          <a:p>
            <a:pPr algn="just">
              <a:defRPr/>
            </a:pPr>
            <a:r>
              <a:rPr lang="en-US" dirty="0"/>
              <a:t> </a:t>
            </a:r>
          </a:p>
          <a:p>
            <a:pPr algn="just">
              <a:defRPr/>
            </a:pPr>
            <a:endParaRPr lang="en-US" dirty="0"/>
          </a:p>
          <a:p>
            <a:pPr marL="285750" indent="-285750" algn="just">
              <a:buFont typeface="Wingdings" pitchFamily="2" charset="2"/>
              <a:buChar char="q"/>
              <a:defRPr/>
            </a:pPr>
            <a:r>
              <a:rPr lang="en-US" b="1" dirty="0"/>
              <a:t>Stretching</a:t>
            </a:r>
            <a:r>
              <a:rPr lang="en-US" dirty="0"/>
              <a:t> vibration involves a continuous change in the inter-atomic distance along the axis of the bond between two atoms.</a:t>
            </a:r>
          </a:p>
          <a:p>
            <a:pPr algn="just">
              <a:defRPr/>
            </a:pPr>
            <a:r>
              <a:rPr lang="en-US" dirty="0"/>
              <a:t> </a:t>
            </a:r>
          </a:p>
          <a:p>
            <a:pPr marL="285750" indent="-285750" algn="just">
              <a:buFont typeface="Wingdings" pitchFamily="2" charset="2"/>
              <a:buChar char="q"/>
              <a:defRPr/>
            </a:pPr>
            <a:r>
              <a:rPr lang="en-US" b="1" dirty="0"/>
              <a:t>Bending </a:t>
            </a:r>
            <a:r>
              <a:rPr lang="en-US" dirty="0"/>
              <a:t>vibrations are characterized by a change in the angle between two bonds and are of </a:t>
            </a:r>
            <a:r>
              <a:rPr lang="en-US" b="1" u="sng" dirty="0">
                <a:solidFill>
                  <a:srgbClr val="FF0000"/>
                </a:solidFill>
              </a:rPr>
              <a:t>four types</a:t>
            </a:r>
            <a:r>
              <a:rPr lang="en-US" dirty="0"/>
              <a:t>: </a:t>
            </a:r>
            <a:r>
              <a:rPr lang="en-US" b="1" dirty="0"/>
              <a:t>scissoring, rocking, wagging, </a:t>
            </a:r>
            <a:r>
              <a:rPr lang="en-US" dirty="0"/>
              <a:t>and</a:t>
            </a:r>
            <a:r>
              <a:rPr lang="en-US" b="1" dirty="0"/>
              <a:t> twisting</a:t>
            </a:r>
            <a:r>
              <a:rPr lang="en-US" dirty="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131.104.156.23/Lectures/CHEM_207/CHEM_207_Pictures/Dipole%20Bending.gif"/>
          <p:cNvPicPr>
            <a:picLocks noChangeAspect="1" noChangeArrowheads="1"/>
          </p:cNvPicPr>
          <p:nvPr/>
        </p:nvPicPr>
        <p:blipFill>
          <a:blip r:embed="rId2" cstate="print"/>
          <a:srcRect r="28314" b="10544"/>
          <a:stretch>
            <a:fillRect/>
          </a:stretch>
        </p:blipFill>
        <p:spPr bwMode="auto">
          <a:xfrm>
            <a:off x="1371600" y="1143000"/>
            <a:ext cx="6248400" cy="4505325"/>
          </a:xfrm>
          <a:prstGeom prst="rect">
            <a:avLst/>
          </a:prstGeom>
          <a:noFill/>
          <a:ln w="9525">
            <a:noFill/>
            <a:miter lim="800000"/>
            <a:headEnd/>
            <a:tailEnd/>
          </a:ln>
        </p:spPr>
      </p:pic>
      <p:sp>
        <p:nvSpPr>
          <p:cNvPr id="12291" name="Rectangle 1031"/>
          <p:cNvSpPr>
            <a:spLocks noChangeArrowheads="1"/>
          </p:cNvSpPr>
          <p:nvPr/>
        </p:nvSpPr>
        <p:spPr bwMode="auto">
          <a:xfrm>
            <a:off x="304800" y="5867400"/>
            <a:ext cx="8839200" cy="369332"/>
          </a:xfrm>
          <a:prstGeom prst="rect">
            <a:avLst/>
          </a:prstGeom>
          <a:noFill/>
          <a:ln w="9525">
            <a:noFill/>
            <a:miter lim="800000"/>
            <a:headEnd/>
            <a:tailEnd/>
          </a:ln>
        </p:spPr>
        <p:txBody>
          <a:bodyPr>
            <a:spAutoFit/>
          </a:bodyPr>
          <a:lstStyle/>
          <a:p>
            <a:r>
              <a:rPr lang="en-US" b="1" dirty="0" smtClean="0"/>
              <a:t>The </a:t>
            </a:r>
            <a:r>
              <a:rPr lang="en-US" b="1" dirty="0"/>
              <a:t>bending motion of the carbon dioxide molecule and its associated dipole fluctuation.</a:t>
            </a:r>
          </a:p>
        </p:txBody>
      </p:sp>
      <p:sp>
        <p:nvSpPr>
          <p:cNvPr id="12292" name="Rectangle 3"/>
          <p:cNvSpPr>
            <a:spLocks noChangeArrowheads="1"/>
          </p:cNvSpPr>
          <p:nvPr/>
        </p:nvSpPr>
        <p:spPr bwMode="auto">
          <a:xfrm>
            <a:off x="0" y="304800"/>
            <a:ext cx="9144000" cy="523875"/>
          </a:xfrm>
          <a:prstGeom prst="rect">
            <a:avLst/>
          </a:prstGeom>
          <a:noFill/>
          <a:ln w="9525">
            <a:noFill/>
            <a:miter lim="800000"/>
            <a:headEnd/>
            <a:tailEnd/>
          </a:ln>
        </p:spPr>
        <p:txBody>
          <a:bodyPr>
            <a:spAutoFit/>
          </a:bodyPr>
          <a:lstStyle/>
          <a:p>
            <a:pPr algn="ctr"/>
            <a:r>
              <a:rPr lang="en-US" sz="2800" b="1">
                <a:solidFill>
                  <a:srgbClr val="0000FF"/>
                </a:solidFill>
              </a:rPr>
              <a:t>Bending motion of the CO</a:t>
            </a:r>
            <a:r>
              <a:rPr lang="en-US" sz="2800" b="1" baseline="-25000">
                <a:solidFill>
                  <a:srgbClr val="0000FF"/>
                </a:solidFill>
              </a:rPr>
              <a:t>2</a:t>
            </a:r>
            <a:r>
              <a:rPr lang="en-US" sz="2800" b="1">
                <a:solidFill>
                  <a:srgbClr val="0000FF"/>
                </a:solidFill>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95400" y="4191000"/>
            <a:ext cx="6172200" cy="923330"/>
          </a:xfrm>
          <a:prstGeom prst="rect">
            <a:avLst/>
          </a:prstGeom>
        </p:spPr>
        <p:txBody>
          <a:bodyPr wrap="square">
            <a:spAutoFit/>
          </a:bodyPr>
          <a:lstStyle/>
          <a:p>
            <a:r>
              <a:rPr lang="en-US" dirty="0" smtClean="0">
                <a:hlinkClick r:id="rId2"/>
              </a:rPr>
              <a:t>http://chemwiki.ucdavis.edu/Physical_Chemistry/Spectroscopy/Vibrational_Spectroscopy/Vibrational_Modes/Number_of_vibrational_modes_for_a_molecule</a:t>
            </a:r>
            <a:endParaRPr lang="en-US" dirty="0"/>
          </a:p>
        </p:txBody>
      </p:sp>
      <p:pic>
        <p:nvPicPr>
          <p:cNvPr id="34818" name="Picture 2"/>
          <p:cNvPicPr>
            <a:picLocks noChangeAspect="1" noChangeArrowheads="1"/>
          </p:cNvPicPr>
          <p:nvPr/>
        </p:nvPicPr>
        <p:blipFill>
          <a:blip r:embed="rId3" cstate="print"/>
          <a:srcRect l="23125" t="25556" r="23750" b="45555"/>
          <a:stretch>
            <a:fillRect/>
          </a:stretch>
        </p:blipFill>
        <p:spPr bwMode="auto">
          <a:xfrm>
            <a:off x="304800" y="1066800"/>
            <a:ext cx="8220808"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10101</TotalTime>
  <Words>2512</Words>
  <Application>Microsoft Office PowerPoint</Application>
  <PresentationFormat>On-screen Show (4:3)</PresentationFormat>
  <Paragraphs>231</Paragraphs>
  <Slides>69</Slides>
  <Notes>6</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Office Theme</vt:lpstr>
      <vt:lpstr>PowerPoint Presentation</vt:lpstr>
      <vt:lpstr>PowerPoint Presentation</vt:lpstr>
      <vt:lpstr>PowerPoint Presentation</vt:lpstr>
      <vt:lpstr>PowerPoint Presentation</vt:lpstr>
      <vt:lpstr>PowerPoint Presentation</vt:lpstr>
      <vt:lpstr>PowerPoint Presentation</vt:lpstr>
      <vt:lpstr>To absorb in the IR part of the spectrum a molecule must be able to vibrate by stretching or bending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Where is methane coming from? </vt:lpstr>
      <vt:lpstr>PowerPoint Presentation</vt:lpstr>
      <vt:lpstr>PowerPoint Presentation</vt:lpstr>
      <vt:lpstr>Difference in gases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Figure SPM.5 Radiative forcing estimates in 2011 relative to 1750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Shelley</dc:creator>
  <cp:lastModifiedBy>shelley kauffman</cp:lastModifiedBy>
  <cp:revision>54</cp:revision>
  <dcterms:created xsi:type="dcterms:W3CDTF">2015-07-19T20:04:19Z</dcterms:created>
  <dcterms:modified xsi:type="dcterms:W3CDTF">2015-07-28T01:03:58Z</dcterms:modified>
</cp:coreProperties>
</file>